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0"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8" r:id="rId60"/>
    <p:sldId id="319" r:id="rId61"/>
    <p:sldId id="320" r:id="rId62"/>
    <p:sldId id="321" r:id="rId63"/>
    <p:sldId id="322" r:id="rId64"/>
    <p:sldId id="323" r:id="rId65"/>
    <p:sldId id="311" r:id="rId66"/>
    <p:sldId id="314" r:id="rId67"/>
    <p:sldId id="312" r:id="rId68"/>
    <p:sldId id="313" r:id="rId69"/>
    <p:sldId id="324" r:id="rId70"/>
    <p:sldId id="325" r:id="rId71"/>
    <p:sldId id="326" r:id="rId72"/>
    <p:sldId id="327" r:id="rId73"/>
    <p:sldId id="328" r:id="rId74"/>
    <p:sldId id="329" r:id="rId75"/>
    <p:sldId id="330" r:id="rId76"/>
    <p:sldId id="331" r:id="rId77"/>
    <p:sldId id="332" r:id="rId78"/>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Joseph Plumb Martin" id="{B15C56F5-ACD8-4B0D-9E4E-ABB74C9FDFA2}">
          <p14:sldIdLst>
            <p14:sldId id="276"/>
            <p14:sldId id="277"/>
            <p14:sldId id="278"/>
            <p14:sldId id="279"/>
            <p14:sldId id="280"/>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 id="315"/>
            <p14:sldId id="316"/>
            <p14:sldId id="317"/>
            <p14:sldId id="318"/>
            <p14:sldId id="319"/>
            <p14:sldId id="320"/>
            <p14:sldId id="321"/>
            <p14:sldId id="322"/>
            <p14:sldId id="323"/>
          </p14:sldIdLst>
        </p14:section>
        <p14:section name="Sherman Correspondence" id="{6FD30B92-95D3-42EF-BEDE-799F720EED83}">
          <p14:sldIdLst>
            <p14:sldId id="311"/>
            <p14:sldId id="314"/>
            <p14:sldId id="312"/>
            <p14:sldId id="313"/>
          </p14:sldIdLst>
        </p14:section>
        <p14:section name="Reconstruction" id="{1D75A3A8-719E-4379-A6F4-354F6F310775}">
          <p14:sldIdLst>
            <p14:sldId id="324"/>
            <p14:sldId id="325"/>
            <p14:sldId id="326"/>
            <p14:sldId id="327"/>
          </p14:sldIdLst>
        </p14:section>
        <p14:section name="Western Wars" id="{BD1BF604-8820-42FA-B725-8D7065403F78}">
          <p14:sldIdLst>
            <p14:sldId id="328"/>
            <p14:sldId id="329"/>
            <p14:sldId id="330"/>
            <p14:sldId id="331"/>
            <p14:sldId id="3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F90CF-3D31-4E0F-8501-8A6052CC96BE}" v="19" dt="2024-10-01T15:51:32.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24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10/1/2024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24</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172289"/>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42362"/>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2"/>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actually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1262"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066699"/>
            <a:ext cx="5266267" cy="8125301"/>
          </a:xfrm>
          <a:prstGeom prst="rect">
            <a:avLst/>
          </a:prstGeom>
          <a:noFill/>
        </p:spPr>
        <p:txBody>
          <a:bodyPr wrap="square" rtlCol="0">
            <a:spAutoFit/>
          </a:bodyPr>
          <a:lstStyle/>
          <a:p>
            <a:pPr marL="285750" indent="-285750">
              <a:buFont typeface="Arial" panose="020B0604020202020204" pitchFamily="34" charset="0"/>
              <a:buChar char="•"/>
            </a:pPr>
            <a:r>
              <a:rPr lang="en-US" dirty="0"/>
              <a:t>Grant has a plan to take two weakly defended ports upstream so he can move his gunboats up there (Donaldson and Henry)</a:t>
            </a:r>
          </a:p>
          <a:p>
            <a:pPr marL="742950" lvl="1" indent="-285750">
              <a:buFont typeface="Arial" panose="020B0604020202020204" pitchFamily="34" charset="0"/>
              <a:buChar char="•"/>
            </a:pPr>
            <a:r>
              <a:rPr lang="en-US" dirty="0"/>
              <a:t>Grant captures a whole Confederate army and has great positioning to move further South, but the Confederates are still willing to fight. Grant needed to complete a conquest of the South</a:t>
            </a:r>
          </a:p>
          <a:p>
            <a:pPr marL="285750" indent="-285750">
              <a:buFont typeface="Arial" panose="020B0604020202020204" pitchFamily="34" charset="0"/>
              <a:buChar char="•"/>
            </a:pPr>
            <a:r>
              <a:rPr lang="en-US" dirty="0"/>
              <a:t>Grant sees this as his moment to take the confederate railroad hub</a:t>
            </a:r>
          </a:p>
          <a:p>
            <a:pPr marL="742950" lvl="1" indent="-285750">
              <a:buFont typeface="Arial" panose="020B0604020202020204" pitchFamily="34" charset="0"/>
              <a:buChar char="•"/>
            </a:pPr>
            <a:r>
              <a:rPr lang="en-US" dirty="0"/>
              <a:t>However, the confederates counterattack Grant when he didn’t expect it</a:t>
            </a:r>
          </a:p>
          <a:p>
            <a:pPr marL="285750" indent="-285750">
              <a:buFont typeface="Arial" panose="020B0604020202020204" pitchFamily="34" charset="0"/>
              <a:buChar char="•"/>
            </a:pPr>
            <a:r>
              <a:rPr lang="en-US" dirty="0"/>
              <a:t>Battle of Shiloh (April 6, 1862)</a:t>
            </a:r>
          </a:p>
          <a:p>
            <a:pPr marL="742950" lvl="1" indent="-285750">
              <a:buFont typeface="Arial" panose="020B0604020202020204" pitchFamily="34" charset="0"/>
              <a:buChar char="•"/>
            </a:pPr>
            <a:r>
              <a:rPr lang="en-US" dirty="0"/>
              <a:t>Initial confederate success. They route the unexpecting union soldiers</a:t>
            </a:r>
          </a:p>
          <a:p>
            <a:pPr marL="742950" lvl="1" indent="-285750">
              <a:buFont typeface="Arial" panose="020B0604020202020204" pitchFamily="34" charset="0"/>
              <a:buChar char="•"/>
            </a:pPr>
            <a:r>
              <a:rPr lang="en-US" dirty="0"/>
              <a:t>Grant must retreat to the gunboats, but one Union division gets surrounded by confederates.</a:t>
            </a:r>
          </a:p>
          <a:p>
            <a:pPr marL="1200150" lvl="2" indent="-285750">
              <a:buFont typeface="Arial" panose="020B0604020202020204" pitchFamily="34" charset="0"/>
              <a:buChar char="•"/>
            </a:pPr>
            <a:r>
              <a:rPr lang="en-US" dirty="0"/>
              <a:t>This division holds out long enough to give the union time to recover</a:t>
            </a:r>
          </a:p>
          <a:p>
            <a:pPr marL="742950" lvl="1" indent="-285750">
              <a:buFont typeface="Arial" panose="020B0604020202020204" pitchFamily="34" charset="0"/>
              <a:buChar char="•"/>
            </a:pPr>
            <a:r>
              <a:rPr lang="en-US" dirty="0"/>
              <a:t>Grant counterattacks the next day spectacularly and wins the battle</a:t>
            </a:r>
          </a:p>
          <a:p>
            <a:pPr marL="742950" lvl="1" indent="-285750">
              <a:buFont typeface="Arial" panose="020B0604020202020204" pitchFamily="34" charset="0"/>
              <a:buChar char="•"/>
            </a:pPr>
            <a:r>
              <a:rPr lang="en-US" dirty="0"/>
              <a:t>This battle had more casualties than all previous American wars combined</a:t>
            </a:r>
          </a:p>
          <a:p>
            <a:pPr marL="742950" lvl="1" indent="-285750">
              <a:buFont typeface="Arial" panose="020B0604020202020204" pitchFamily="34" charset="0"/>
              <a:buChar char="•"/>
            </a:pPr>
            <a:r>
              <a:rPr lang="en-US" dirty="0"/>
              <a:t>After the south don’t surrender due to this battle, he realizes he will have to do a complete conquest</a:t>
            </a:r>
          </a:p>
          <a:p>
            <a:pPr marL="1200150" lvl="2"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9" y="7477368"/>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556789" y="4554416"/>
            <a:ext cx="2725565" cy="2725565"/>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3049953"/>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422031" y="2848709"/>
            <a:ext cx="4695092" cy="3213688"/>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6084275"/>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a:p>
            <a:pPr marL="742950" lvl="1" indent="-285750">
              <a:buFont typeface="Arial" panose="020B0604020202020204" pitchFamily="34" charset="0"/>
              <a:buChar char="•"/>
            </a:pPr>
            <a:r>
              <a:rPr lang="en-US" dirty="0"/>
              <a:t>There was a strong resistance to being drafted in areas that didn’t vote for secession</a:t>
            </a:r>
          </a:p>
          <a:p>
            <a:pPr marL="1200150" lvl="2" indent="-285750">
              <a:buFont typeface="Arial" panose="020B0604020202020204" pitchFamily="34" charset="0"/>
              <a:buChar char="•"/>
            </a:pPr>
            <a:r>
              <a:rPr lang="en-US" dirty="0"/>
              <a:t>In areas like Tennessee and Alabama, draft dodgers would hide in mountains when conscription officers made the rounds</a:t>
            </a:r>
          </a:p>
          <a:p>
            <a:pPr marL="1200150" lvl="2" indent="-285750">
              <a:buFont typeface="Arial" panose="020B0604020202020204" pitchFamily="34" charset="0"/>
              <a:buChar char="•"/>
            </a:pPr>
            <a:r>
              <a:rPr lang="en-US" dirty="0"/>
              <a:t>On top of that, a lot of men would desert after joining the army</a:t>
            </a:r>
          </a:p>
          <a:p>
            <a:pPr marL="742950" lvl="1" indent="-285750">
              <a:buFont typeface="Arial" panose="020B0604020202020204" pitchFamily="34" charset="0"/>
              <a:buChar char="•"/>
            </a:pPr>
            <a:r>
              <a:rPr lang="en-US" dirty="0"/>
              <a:t>There was direct impressment by generals in the confederate army, which included Braxton Brag</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A3AE218-968D-8CF8-F34D-CB8F36590865}"/>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2</a:t>
            </a:r>
          </a:p>
        </p:txBody>
      </p:sp>
      <p:sp>
        <p:nvSpPr>
          <p:cNvPr id="7" name="TextBox 6">
            <a:extLst>
              <a:ext uri="{FF2B5EF4-FFF2-40B4-BE49-F238E27FC236}">
                <a16:creationId xmlns:a16="http://schemas.microsoft.com/office/drawing/2014/main" id="{CC5F137A-4DD9-175E-940A-97338B2199FF}"/>
              </a:ext>
            </a:extLst>
          </p:cNvPr>
          <p:cNvSpPr txBox="1"/>
          <p:nvPr/>
        </p:nvSpPr>
        <p:spPr>
          <a:xfrm>
            <a:off x="3714315" y="829733"/>
            <a:ext cx="1324402" cy="369332"/>
          </a:xfrm>
          <a:prstGeom prst="rect">
            <a:avLst/>
          </a:prstGeom>
          <a:noFill/>
        </p:spPr>
        <p:txBody>
          <a:bodyPr wrap="none" rtlCol="0">
            <a:spAutoFit/>
          </a:bodyPr>
          <a:lstStyle/>
          <a:p>
            <a:pPr algn="ctr"/>
            <a:r>
              <a:rPr lang="en-US" dirty="0"/>
              <a:t>Campaigns</a:t>
            </a:r>
          </a:p>
        </p:txBody>
      </p:sp>
      <p:sp>
        <p:nvSpPr>
          <p:cNvPr id="8" name="TextBox 7">
            <a:extLst>
              <a:ext uri="{FF2B5EF4-FFF2-40B4-BE49-F238E27FC236}">
                <a16:creationId xmlns:a16="http://schemas.microsoft.com/office/drawing/2014/main" id="{B46781B6-CC7A-5987-181D-9DAC683C3607}"/>
              </a:ext>
            </a:extLst>
          </p:cNvPr>
          <p:cNvSpPr txBox="1"/>
          <p:nvPr/>
        </p:nvSpPr>
        <p:spPr>
          <a:xfrm>
            <a:off x="0" y="140676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the war progressed, adjustments needed to be made by both sides</a:t>
            </a:r>
          </a:p>
          <a:p>
            <a:pPr marL="742950" lvl="1" indent="-285750">
              <a:buFont typeface="Arial" panose="020B0604020202020204" pitchFamily="34" charset="0"/>
              <a:buChar char="•"/>
            </a:pPr>
            <a:r>
              <a:rPr lang="en-US" dirty="0"/>
              <a:t>Integrating conscripts was crucial</a:t>
            </a:r>
          </a:p>
          <a:p>
            <a:pPr marL="742950" lvl="1" indent="-285750">
              <a:buFont typeface="Arial" panose="020B0604020202020204" pitchFamily="34" charset="0"/>
              <a:buChar char="•"/>
            </a:pPr>
            <a:r>
              <a:rPr lang="en-US" dirty="0"/>
              <a:t>Generals needed to be able to manage campaigns that spanned hundreds of mile.</a:t>
            </a:r>
          </a:p>
          <a:p>
            <a:pPr marL="742950" lvl="1" indent="-285750">
              <a:buFont typeface="Arial" panose="020B0604020202020204" pitchFamily="34" charset="0"/>
              <a:buChar char="•"/>
            </a:pPr>
            <a:r>
              <a:rPr lang="en-US" dirty="0"/>
              <a:t>Tactics needed to be developed to overcome trench warfare.</a:t>
            </a:r>
          </a:p>
        </p:txBody>
      </p:sp>
      <p:pic>
        <p:nvPicPr>
          <p:cNvPr id="10" name="Picture 9">
            <a:extLst>
              <a:ext uri="{FF2B5EF4-FFF2-40B4-BE49-F238E27FC236}">
                <a16:creationId xmlns:a16="http://schemas.microsoft.com/office/drawing/2014/main" id="{D84EB2FB-0BC3-1C1B-269B-FECA84C32D8D}"/>
              </a:ext>
            </a:extLst>
          </p:cNvPr>
          <p:cNvPicPr>
            <a:picLocks noChangeAspect="1"/>
          </p:cNvPicPr>
          <p:nvPr/>
        </p:nvPicPr>
        <p:blipFill>
          <a:blip r:embed="rId4"/>
          <a:stretch>
            <a:fillRect/>
          </a:stretch>
        </p:blipFill>
        <p:spPr>
          <a:xfrm>
            <a:off x="4229030" y="9003323"/>
            <a:ext cx="4457770" cy="3188677"/>
          </a:xfrm>
          <a:prstGeom prst="rect">
            <a:avLst/>
          </a:prstGeom>
        </p:spPr>
      </p:pic>
      <p:sp>
        <p:nvSpPr>
          <p:cNvPr id="11" name="TextBox 10">
            <a:extLst>
              <a:ext uri="{FF2B5EF4-FFF2-40B4-BE49-F238E27FC236}">
                <a16:creationId xmlns:a16="http://schemas.microsoft.com/office/drawing/2014/main" id="{389FFF96-9D3E-A922-F0F2-E9AEA3FCF298}"/>
              </a:ext>
            </a:extLst>
          </p:cNvPr>
          <p:cNvSpPr txBox="1"/>
          <p:nvPr/>
        </p:nvSpPr>
        <p:spPr>
          <a:xfrm>
            <a:off x="0" y="9078975"/>
            <a:ext cx="4308231" cy="2862322"/>
          </a:xfrm>
          <a:prstGeom prst="rect">
            <a:avLst/>
          </a:prstGeom>
          <a:noFill/>
        </p:spPr>
        <p:txBody>
          <a:bodyPr wrap="square" rtlCol="0">
            <a:spAutoFit/>
          </a:bodyPr>
          <a:lstStyle/>
          <a:p>
            <a:pPr marL="1200150" lvl="2" indent="-285750">
              <a:buFont typeface="Arial" panose="020B0604020202020204" pitchFamily="34" charset="0"/>
              <a:buChar char="•"/>
            </a:pPr>
            <a:r>
              <a:rPr lang="en-US" dirty="0"/>
              <a:t>He appointed Gideon Pillow as his conscription bureau</a:t>
            </a:r>
          </a:p>
          <a:p>
            <a:pPr marL="1200150" lvl="2" indent="-285750">
              <a:buFont typeface="Arial" panose="020B0604020202020204" pitchFamily="34" charset="0"/>
              <a:buChar char="•"/>
            </a:pPr>
            <a:r>
              <a:rPr lang="en-US" dirty="0"/>
              <a:t>Gideon would end up gathering 25,000 men to be forcefully conscripted</a:t>
            </a:r>
          </a:p>
          <a:p>
            <a:pPr marL="1200150" lvl="2" indent="-285750">
              <a:buFont typeface="Arial" panose="020B0604020202020204" pitchFamily="34" charset="0"/>
              <a:buChar char="•"/>
            </a:pPr>
            <a:r>
              <a:rPr lang="en-US" dirty="0"/>
              <a:t>He would even conscript men who had exemption cards given to them by the civilian government if he deemed the reason not good enough</a:t>
            </a:r>
          </a:p>
        </p:txBody>
      </p:sp>
    </p:spTree>
    <p:extLst>
      <p:ext uri="{BB962C8B-B14F-4D97-AF65-F5344CB8AC3E}">
        <p14:creationId xmlns:p14="http://schemas.microsoft.com/office/powerpoint/2010/main" val="2465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A423F-B40E-8B89-82C8-E387ED9D6C09}"/>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Union conscription (Enrollment act of 1863)</a:t>
            </a:r>
          </a:p>
          <a:p>
            <a:pPr marL="742950" lvl="1" indent="-285750">
              <a:buFont typeface="Arial" panose="020B0604020202020204" pitchFamily="34" charset="0"/>
              <a:buChar char="•"/>
            </a:pPr>
            <a:r>
              <a:rPr lang="en-US" dirty="0"/>
              <a:t>Men and aliens who filed for naturalization aged 20-45 were considered eligible</a:t>
            </a:r>
          </a:p>
          <a:p>
            <a:pPr marL="742950" lvl="1" indent="-285750">
              <a:buFont typeface="Arial" panose="020B0604020202020204" pitchFamily="34" charset="0"/>
              <a:buChar char="•"/>
            </a:pPr>
            <a:r>
              <a:rPr lang="en-US" dirty="0"/>
              <a:t>States were given a quota with 50 days to fill it with volunteers. The unfilled spots were filled with conscripts</a:t>
            </a:r>
          </a:p>
          <a:p>
            <a:pPr marL="742950" lvl="1" indent="-285750">
              <a:buFont typeface="Arial" panose="020B0604020202020204" pitchFamily="34" charset="0"/>
              <a:buChar char="•"/>
            </a:pPr>
            <a:r>
              <a:rPr lang="en-US" dirty="0"/>
              <a:t>Bounties were given to volunteers, but the money was so bad that only impoverished people would take them</a:t>
            </a:r>
          </a:p>
          <a:p>
            <a:pPr marL="742950" lvl="1" indent="-285750">
              <a:buFont typeface="Arial" panose="020B0604020202020204" pitchFamily="34" charset="0"/>
              <a:buChar char="•"/>
            </a:pPr>
            <a:r>
              <a:rPr lang="en-US" dirty="0"/>
              <a:t>A $300 Commutation fees could be paid, but that was removed in 1864</a:t>
            </a:r>
          </a:p>
          <a:p>
            <a:pPr marL="285750" indent="-285750">
              <a:buFont typeface="Arial" panose="020B0604020202020204" pitchFamily="34" charset="0"/>
              <a:buChar char="•"/>
            </a:pPr>
            <a:r>
              <a:rPr lang="en-US" dirty="0"/>
              <a:t>Conscript quality</a:t>
            </a:r>
          </a:p>
          <a:p>
            <a:pPr marL="742950" lvl="1" indent="-285750">
              <a:buFont typeface="Arial" panose="020B0604020202020204" pitchFamily="34" charset="0"/>
              <a:buChar char="•"/>
            </a:pPr>
            <a:r>
              <a:rPr lang="en-US" dirty="0"/>
              <a:t>Men who volunteered in 1861 and 1862 hated the conscripts. They saw them as marginal and only caused trouble</a:t>
            </a:r>
          </a:p>
          <a:p>
            <a:pPr marL="1200150" lvl="2" indent="-285750">
              <a:buFont typeface="Arial" panose="020B0604020202020204" pitchFamily="34" charset="0"/>
              <a:buChar char="•"/>
            </a:pPr>
            <a:r>
              <a:rPr lang="en-US" dirty="0"/>
              <a:t>These troops would write back to home saying how the conscripts were “hardly men”</a:t>
            </a:r>
          </a:p>
          <a:p>
            <a:pPr marL="742950" lvl="1" indent="-285750">
              <a:buFont typeface="Arial" panose="020B0604020202020204" pitchFamily="34" charset="0"/>
              <a:buChar char="•"/>
            </a:pPr>
            <a:r>
              <a:rPr lang="en-US" dirty="0"/>
              <a:t>The Roughs – Irish immigrants conscripted into Union armies</a:t>
            </a:r>
          </a:p>
          <a:p>
            <a:pPr marL="1200150" lvl="2" indent="-285750">
              <a:buFont typeface="Arial" panose="020B0604020202020204" pitchFamily="34" charset="0"/>
              <a:buChar char="•"/>
            </a:pPr>
            <a:r>
              <a:rPr lang="en-US" dirty="0"/>
              <a:t>They were from the Northeast and would cause lots of violence. They would get drunk and start brawls</a:t>
            </a:r>
          </a:p>
          <a:p>
            <a:pPr marL="1657350" lvl="3" indent="-285750">
              <a:buFont typeface="Arial" panose="020B0604020202020204" pitchFamily="34" charset="0"/>
              <a:buChar char="•"/>
            </a:pPr>
            <a:r>
              <a:rPr lang="en-US" dirty="0"/>
              <a:t>Shower baths were given to them (cold showers)</a:t>
            </a:r>
          </a:p>
        </p:txBody>
      </p:sp>
      <p:pic>
        <p:nvPicPr>
          <p:cNvPr id="4" name="Picture 3">
            <a:extLst>
              <a:ext uri="{FF2B5EF4-FFF2-40B4-BE49-F238E27FC236}">
                <a16:creationId xmlns:a16="http://schemas.microsoft.com/office/drawing/2014/main" id="{12911177-F226-8FD4-8346-77C21E1C1655}"/>
              </a:ext>
            </a:extLst>
          </p:cNvPr>
          <p:cNvPicPr>
            <a:picLocks noChangeAspect="1"/>
          </p:cNvPicPr>
          <p:nvPr/>
        </p:nvPicPr>
        <p:blipFill>
          <a:blip r:embed="rId2"/>
          <a:stretch>
            <a:fillRect/>
          </a:stretch>
        </p:blipFill>
        <p:spPr>
          <a:xfrm>
            <a:off x="606142" y="7744295"/>
            <a:ext cx="7544853" cy="3772426"/>
          </a:xfrm>
          <a:prstGeom prst="rect">
            <a:avLst/>
          </a:prstGeom>
        </p:spPr>
      </p:pic>
      <p:pic>
        <p:nvPicPr>
          <p:cNvPr id="6" name="Picture 5">
            <a:extLst>
              <a:ext uri="{FF2B5EF4-FFF2-40B4-BE49-F238E27FC236}">
                <a16:creationId xmlns:a16="http://schemas.microsoft.com/office/drawing/2014/main" id="{21B346A2-C8DF-814E-8D2B-3D4FD4943F1A}"/>
              </a:ext>
            </a:extLst>
          </p:cNvPr>
          <p:cNvPicPr>
            <a:picLocks noChangeAspect="1"/>
          </p:cNvPicPr>
          <p:nvPr/>
        </p:nvPicPr>
        <p:blipFill>
          <a:blip r:embed="rId3"/>
          <a:stretch>
            <a:fillRect/>
          </a:stretch>
        </p:blipFill>
        <p:spPr>
          <a:xfrm>
            <a:off x="5158659" y="4579845"/>
            <a:ext cx="3258005" cy="3067478"/>
          </a:xfrm>
          <a:prstGeom prst="rect">
            <a:avLst/>
          </a:prstGeom>
        </p:spPr>
      </p:pic>
      <p:sp>
        <p:nvSpPr>
          <p:cNvPr id="7" name="TextBox 6">
            <a:extLst>
              <a:ext uri="{FF2B5EF4-FFF2-40B4-BE49-F238E27FC236}">
                <a16:creationId xmlns:a16="http://schemas.microsoft.com/office/drawing/2014/main" id="{AE92F3F6-FE19-D8C3-2604-257592ADD2E1}"/>
              </a:ext>
            </a:extLst>
          </p:cNvPr>
          <p:cNvSpPr txBox="1"/>
          <p:nvPr/>
        </p:nvSpPr>
        <p:spPr>
          <a:xfrm>
            <a:off x="1" y="4360982"/>
            <a:ext cx="5134708" cy="3139321"/>
          </a:xfrm>
          <a:prstGeom prst="rect">
            <a:avLst/>
          </a:prstGeom>
          <a:noFill/>
        </p:spPr>
        <p:txBody>
          <a:bodyPr wrap="square" rtlCol="0">
            <a:spAutoFit/>
          </a:bodyPr>
          <a:lstStyle/>
          <a:p>
            <a:pPr marL="1200150" lvl="2" indent="-285750">
              <a:buFont typeface="Arial" panose="020B0604020202020204" pitchFamily="34" charset="0"/>
              <a:buChar char="•"/>
            </a:pPr>
            <a:r>
              <a:rPr lang="en-US" dirty="0"/>
              <a:t>Up until this point, the American population had prided themselves on their volunteer only army. They saw the citizen-soldier as the best man for the job. However, with the conscripts, generals started having to use their resources to keep men in line</a:t>
            </a:r>
          </a:p>
          <a:p>
            <a:pPr marL="1657350" lvl="3" indent="-285750">
              <a:buFont typeface="Arial" panose="020B0604020202020204" pitchFamily="34" charset="0"/>
              <a:buChar char="•"/>
            </a:pPr>
            <a:r>
              <a:rPr lang="en-US" dirty="0"/>
              <a:t>File closers had to be used to shoot people trying to leave a march and escape the army</a:t>
            </a:r>
          </a:p>
          <a:p>
            <a:endParaRPr lang="en-US" dirty="0"/>
          </a:p>
        </p:txBody>
      </p:sp>
    </p:spTree>
    <p:extLst>
      <p:ext uri="{BB962C8B-B14F-4D97-AF65-F5344CB8AC3E}">
        <p14:creationId xmlns:p14="http://schemas.microsoft.com/office/powerpoint/2010/main" val="355172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FC02-C42E-95A9-2F6B-08D7DE3905CC}"/>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Change in Confederate strategy</a:t>
            </a:r>
          </a:p>
          <a:p>
            <a:pPr marL="742950" lvl="1" indent="-285750">
              <a:buFont typeface="Arial" panose="020B0604020202020204" pitchFamily="34" charset="0"/>
              <a:buChar char="•"/>
            </a:pPr>
            <a:r>
              <a:rPr lang="en-US" dirty="0"/>
              <a:t>In 1862 Robert E. Lee was put in charge of the army of Northern Virginia</a:t>
            </a:r>
          </a:p>
          <a:p>
            <a:pPr marL="1200150" lvl="2" indent="-285750">
              <a:buFont typeface="Arial" panose="020B0604020202020204" pitchFamily="34" charset="0"/>
              <a:buChar char="•"/>
            </a:pPr>
            <a:r>
              <a:rPr lang="en-US" dirty="0"/>
              <a:t>He immediately starts dealing major defeats to Union armies in the area</a:t>
            </a:r>
          </a:p>
          <a:p>
            <a:pPr marL="742950" lvl="1" indent="-285750">
              <a:buFont typeface="Arial" panose="020B0604020202020204" pitchFamily="34" charset="0"/>
              <a:buChar char="•"/>
            </a:pPr>
            <a:r>
              <a:rPr lang="en-US" dirty="0"/>
              <a:t>Lee’s Strategy becomes to try and get the Union population to stop supporting the war by dealing a blow to them on their own territory right before the election to vote someone in who will make peace</a:t>
            </a:r>
          </a:p>
          <a:p>
            <a:pPr marL="1200150" lvl="2" indent="-285750">
              <a:buFont typeface="Arial" panose="020B0604020202020204" pitchFamily="34" charset="0"/>
              <a:buChar char="•"/>
            </a:pPr>
            <a:r>
              <a:rPr lang="en-US" dirty="0"/>
              <a:t>The democrats at this time were against conscription in the North, which was generally unpopular</a:t>
            </a:r>
          </a:p>
          <a:p>
            <a:pPr marL="1657350" lvl="3" indent="-285750">
              <a:buFont typeface="Arial" panose="020B0604020202020204" pitchFamily="34" charset="0"/>
              <a:buChar char="•"/>
            </a:pPr>
            <a:r>
              <a:rPr lang="en-US" dirty="0"/>
              <a:t>The Union suspended the Writ of Habeus Corpus to arrest draft dodgers on the spot</a:t>
            </a:r>
          </a:p>
          <a:p>
            <a:pPr marL="1200150" lvl="2" indent="-285750">
              <a:buFont typeface="Arial" panose="020B0604020202020204" pitchFamily="34" charset="0"/>
              <a:buChar char="•"/>
            </a:pPr>
            <a:r>
              <a:rPr lang="en-US" dirty="0"/>
              <a:t>Also hoped that a victory on Union soil would lead to European support</a:t>
            </a:r>
          </a:p>
          <a:p>
            <a:pPr marL="742950" lvl="1" indent="-285750">
              <a:buFont typeface="Arial" panose="020B0604020202020204" pitchFamily="34" charset="0"/>
              <a:buChar char="•"/>
            </a:pPr>
            <a:r>
              <a:rPr lang="en-US" dirty="0"/>
              <a:t>Lee’s invasions of the North</a:t>
            </a:r>
          </a:p>
          <a:p>
            <a:pPr marL="1200150" lvl="2" indent="-285750">
              <a:buFont typeface="Arial" panose="020B0604020202020204" pitchFamily="34" charset="0"/>
              <a:buChar char="•"/>
            </a:pPr>
            <a:r>
              <a:rPr lang="en-US" dirty="0"/>
              <a:t>Late 1862: Antietam, Maryland. Result: draw</a:t>
            </a:r>
          </a:p>
          <a:p>
            <a:pPr marL="1200150" lvl="2" indent="-285750">
              <a:buFont typeface="Arial" panose="020B0604020202020204" pitchFamily="34" charset="0"/>
              <a:buChar char="•"/>
            </a:pPr>
            <a:r>
              <a:rPr lang="en-US" dirty="0"/>
              <a:t>1863: Gettysburg, Pennsylvania. Result: Confederate loss</a:t>
            </a:r>
          </a:p>
        </p:txBody>
      </p:sp>
      <p:pic>
        <p:nvPicPr>
          <p:cNvPr id="4" name="Picture 3">
            <a:extLst>
              <a:ext uri="{FF2B5EF4-FFF2-40B4-BE49-F238E27FC236}">
                <a16:creationId xmlns:a16="http://schemas.microsoft.com/office/drawing/2014/main" id="{8F673A08-B8FF-0750-6E64-45F5B5FDBF22}"/>
              </a:ext>
            </a:extLst>
          </p:cNvPr>
          <p:cNvPicPr>
            <a:picLocks noChangeAspect="1"/>
          </p:cNvPicPr>
          <p:nvPr/>
        </p:nvPicPr>
        <p:blipFill>
          <a:blip r:embed="rId2"/>
          <a:stretch>
            <a:fillRect/>
          </a:stretch>
        </p:blipFill>
        <p:spPr>
          <a:xfrm>
            <a:off x="0" y="3956539"/>
            <a:ext cx="4461918" cy="2323916"/>
          </a:xfrm>
          <a:prstGeom prst="rect">
            <a:avLst/>
          </a:prstGeom>
        </p:spPr>
      </p:pic>
      <p:pic>
        <p:nvPicPr>
          <p:cNvPr id="6" name="Picture 5">
            <a:extLst>
              <a:ext uri="{FF2B5EF4-FFF2-40B4-BE49-F238E27FC236}">
                <a16:creationId xmlns:a16="http://schemas.microsoft.com/office/drawing/2014/main" id="{72A2CD1F-8BE4-81AD-3BC8-5C38A6FE1D62}"/>
              </a:ext>
            </a:extLst>
          </p:cNvPr>
          <p:cNvPicPr>
            <a:picLocks noChangeAspect="1"/>
          </p:cNvPicPr>
          <p:nvPr/>
        </p:nvPicPr>
        <p:blipFill>
          <a:blip r:embed="rId3"/>
          <a:stretch>
            <a:fillRect/>
          </a:stretch>
        </p:blipFill>
        <p:spPr>
          <a:xfrm>
            <a:off x="4495892" y="4017167"/>
            <a:ext cx="4190908" cy="2717741"/>
          </a:xfrm>
          <a:prstGeom prst="rect">
            <a:avLst/>
          </a:prstGeom>
        </p:spPr>
      </p:pic>
      <p:pic>
        <p:nvPicPr>
          <p:cNvPr id="8" name="Picture 7">
            <a:extLst>
              <a:ext uri="{FF2B5EF4-FFF2-40B4-BE49-F238E27FC236}">
                <a16:creationId xmlns:a16="http://schemas.microsoft.com/office/drawing/2014/main" id="{CAC84002-0919-3C9B-CD4C-37B16F03ACC5}"/>
              </a:ext>
            </a:extLst>
          </p:cNvPr>
          <p:cNvPicPr>
            <a:picLocks noChangeAspect="1"/>
          </p:cNvPicPr>
          <p:nvPr/>
        </p:nvPicPr>
        <p:blipFill>
          <a:blip r:embed="rId4"/>
          <a:stretch>
            <a:fillRect/>
          </a:stretch>
        </p:blipFill>
        <p:spPr>
          <a:xfrm>
            <a:off x="0" y="6336447"/>
            <a:ext cx="4452482" cy="3339362"/>
          </a:xfrm>
          <a:prstGeom prst="rect">
            <a:avLst/>
          </a:prstGeom>
        </p:spPr>
      </p:pic>
      <p:sp>
        <p:nvSpPr>
          <p:cNvPr id="9" name="TextBox 8">
            <a:extLst>
              <a:ext uri="{FF2B5EF4-FFF2-40B4-BE49-F238E27FC236}">
                <a16:creationId xmlns:a16="http://schemas.microsoft.com/office/drawing/2014/main" id="{C0B8A769-05CD-551D-FD60-E3660D203C40}"/>
              </a:ext>
            </a:extLst>
          </p:cNvPr>
          <p:cNvSpPr txBox="1"/>
          <p:nvPr/>
        </p:nvSpPr>
        <p:spPr>
          <a:xfrm>
            <a:off x="4501662" y="6963508"/>
            <a:ext cx="4185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all that was happening, Grant was taking care of business in the West</a:t>
            </a:r>
          </a:p>
          <a:p>
            <a:pPr marL="742950" lvl="1" indent="-285750">
              <a:buFont typeface="Arial" panose="020B0604020202020204" pitchFamily="34" charset="0"/>
              <a:buChar char="•"/>
            </a:pPr>
            <a:r>
              <a:rPr lang="en-US" dirty="0"/>
              <a:t>Using the strategy of exhaustion, which means attacking resources used by the army and the will of the defender. This was done while at the same time not being indiscriminate</a:t>
            </a:r>
          </a:p>
        </p:txBody>
      </p:sp>
      <p:sp>
        <p:nvSpPr>
          <p:cNvPr id="10" name="TextBox 9">
            <a:extLst>
              <a:ext uri="{FF2B5EF4-FFF2-40B4-BE49-F238E27FC236}">
                <a16:creationId xmlns:a16="http://schemas.microsoft.com/office/drawing/2014/main" id="{1937D403-092D-E589-0E12-8FBCCF7836DE}"/>
              </a:ext>
            </a:extLst>
          </p:cNvPr>
          <p:cNvSpPr txBox="1"/>
          <p:nvPr/>
        </p:nvSpPr>
        <p:spPr>
          <a:xfrm>
            <a:off x="0" y="9829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a:t>
            </a:r>
          </a:p>
          <a:p>
            <a:pPr marL="742950" lvl="1" indent="-285750">
              <a:buFont typeface="Arial" panose="020B0604020202020204" pitchFamily="34" charset="0"/>
              <a:buChar char="•"/>
            </a:pPr>
            <a:r>
              <a:rPr lang="en-US" dirty="0"/>
              <a:t>Motivation behind capturing Vicksburg aligned with the exhaustion strategy</a:t>
            </a:r>
          </a:p>
          <a:p>
            <a:pPr marL="1200150" lvl="2" indent="-285750">
              <a:buFont typeface="Arial" panose="020B0604020202020204" pitchFamily="34" charset="0"/>
              <a:buChar char="•"/>
            </a:pPr>
            <a:r>
              <a:rPr lang="en-US" dirty="0"/>
              <a:t>By taking the Mississippi River, the Union could cut off the Southeast from Texas beef, Louisiana rice and Arkansas lead</a:t>
            </a:r>
          </a:p>
          <a:p>
            <a:pPr marL="742950" lvl="1" indent="-285750">
              <a:buFont typeface="Arial" panose="020B0604020202020204" pitchFamily="34" charset="0"/>
              <a:buChar char="•"/>
            </a:pPr>
            <a:r>
              <a:rPr lang="en-US" dirty="0"/>
              <a:t>Grant had been trying different ways to take the railroad city of Vicksburg many times before, but this is the one that worked. Let’s see why.</a:t>
            </a:r>
          </a:p>
        </p:txBody>
      </p:sp>
    </p:spTree>
    <p:extLst>
      <p:ext uri="{BB962C8B-B14F-4D97-AF65-F5344CB8AC3E}">
        <p14:creationId xmlns:p14="http://schemas.microsoft.com/office/powerpoint/2010/main" val="3987116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54F9-5252-FE1B-5A34-A2AF857B0632}"/>
              </a:ext>
            </a:extLst>
          </p:cNvPr>
          <p:cNvSpPr txBox="1"/>
          <p:nvPr/>
        </p:nvSpPr>
        <p:spPr>
          <a:xfrm>
            <a:off x="0" y="3833443"/>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 (March 31-July 4, 1863)</a:t>
            </a:r>
          </a:p>
          <a:p>
            <a:pPr marL="742950" lvl="1" indent="-285750">
              <a:buFont typeface="Arial" panose="020B0604020202020204" pitchFamily="34" charset="0"/>
              <a:buChar char="•"/>
            </a:pPr>
            <a:r>
              <a:rPr lang="en-US" dirty="0"/>
              <a:t>Not much happens until Grant gets onto the Mississippi side of the river</a:t>
            </a:r>
          </a:p>
          <a:p>
            <a:pPr marL="742950" lvl="1" indent="-285750">
              <a:buFont typeface="Arial" panose="020B0604020202020204" pitchFamily="34" charset="0"/>
              <a:buChar char="•"/>
            </a:pPr>
            <a:r>
              <a:rPr lang="en-US" dirty="0"/>
              <a:t>The general in charge of defending Vicksburg thought Grant would march straight to Vicksburg upon crossing the river, but Grant had a plan.</a:t>
            </a:r>
          </a:p>
          <a:p>
            <a:pPr marL="1200150" lvl="2" indent="-285750">
              <a:buFont typeface="Arial" panose="020B0604020202020204" pitchFamily="34" charset="0"/>
              <a:buChar char="•"/>
            </a:pPr>
            <a:r>
              <a:rPr lang="en-US" dirty="0"/>
              <a:t>Before attacking straight into the fort, he needed to take any chance the Confederates had of reinforcements out of the equation.</a:t>
            </a:r>
          </a:p>
          <a:p>
            <a:pPr marL="742950" lvl="1" indent="-285750">
              <a:buFont typeface="Arial" panose="020B0604020202020204" pitchFamily="34" charset="0"/>
              <a:buChar char="•"/>
            </a:pPr>
            <a:r>
              <a:rPr lang="en-US" dirty="0"/>
              <a:t>Grant and his men marched to Jackson, and on the way cut rail and telegraph lines between Jackson and Vicksburg to prevent a coordinated strike against his army</a:t>
            </a:r>
          </a:p>
          <a:p>
            <a:pPr marL="742950" lvl="1" indent="-285750">
              <a:buFont typeface="Arial" panose="020B0604020202020204" pitchFamily="34" charset="0"/>
              <a:buChar char="•"/>
            </a:pPr>
            <a:r>
              <a:rPr lang="en-US" dirty="0"/>
              <a:t>Once Grant gets to Jackson, he takes the city and moves towards Vicksburg</a:t>
            </a:r>
          </a:p>
          <a:p>
            <a:pPr marL="742950" lvl="1" indent="-285750">
              <a:buFont typeface="Arial" panose="020B0604020202020204" pitchFamily="34" charset="0"/>
              <a:buChar char="•"/>
            </a:pPr>
            <a:r>
              <a:rPr lang="en-US" dirty="0"/>
              <a:t>The General in charge of defending Vicksburg sends a large force East to stop Grant, but through a series of battles, Grant defeats them</a:t>
            </a:r>
          </a:p>
          <a:p>
            <a:pPr marL="1200150" lvl="2" indent="-285750">
              <a:buFont typeface="Arial" panose="020B0604020202020204" pitchFamily="34" charset="0"/>
              <a:buChar char="•"/>
            </a:pPr>
            <a:r>
              <a:rPr lang="en-US" dirty="0"/>
              <a:t>One thing of note is that the force that retreated from Jackson was not able to assist the confederates during these battles, because they had no communication with them</a:t>
            </a:r>
          </a:p>
          <a:p>
            <a:pPr marL="742950" lvl="1" indent="-285750">
              <a:buFont typeface="Arial" panose="020B0604020202020204" pitchFamily="34" charset="0"/>
              <a:buChar char="•"/>
            </a:pPr>
            <a:r>
              <a:rPr lang="en-US" dirty="0"/>
              <a:t>Grant then takes Vicksburg after a long siege.</a:t>
            </a:r>
          </a:p>
          <a:p>
            <a:pPr marL="742950" lvl="1" indent="-285750">
              <a:buFont typeface="Arial" panose="020B0604020202020204" pitchFamily="34" charset="0"/>
              <a:buChar char="•"/>
            </a:pPr>
            <a:r>
              <a:rPr lang="en-US" dirty="0"/>
              <a:t>Over 17 days, from when Grant landed on the East side of the Mississippi to the start of the siege on Vicksburg, Grant defeated four enemy forces, that had been combined, would have been as large as his own</a:t>
            </a:r>
          </a:p>
          <a:p>
            <a:pPr marL="1200150" lvl="2" indent="-285750">
              <a:buFont typeface="Arial" panose="020B0604020202020204" pitchFamily="34" charset="0"/>
              <a:buChar char="•"/>
            </a:pPr>
            <a:r>
              <a:rPr lang="en-US" dirty="0"/>
              <a:t>Show how important disrupting communications and taking out possible reinforcement armies was in capturing the Mississippi</a:t>
            </a:r>
          </a:p>
        </p:txBody>
      </p:sp>
      <p:pic>
        <p:nvPicPr>
          <p:cNvPr id="4" name="Picture 3">
            <a:extLst>
              <a:ext uri="{FF2B5EF4-FFF2-40B4-BE49-F238E27FC236}">
                <a16:creationId xmlns:a16="http://schemas.microsoft.com/office/drawing/2014/main" id="{2D659040-9C72-AB03-3AB1-0B1EC86995F3}"/>
              </a:ext>
            </a:extLst>
          </p:cNvPr>
          <p:cNvPicPr>
            <a:picLocks noChangeAspect="1"/>
          </p:cNvPicPr>
          <p:nvPr/>
        </p:nvPicPr>
        <p:blipFill>
          <a:blip r:embed="rId2"/>
          <a:stretch>
            <a:fillRect/>
          </a:stretch>
        </p:blipFill>
        <p:spPr>
          <a:xfrm>
            <a:off x="766918" y="0"/>
            <a:ext cx="7216498" cy="3820011"/>
          </a:xfrm>
          <a:prstGeom prst="rect">
            <a:avLst/>
          </a:prstGeom>
        </p:spPr>
      </p:pic>
      <p:pic>
        <p:nvPicPr>
          <p:cNvPr id="6" name="Picture 5">
            <a:extLst>
              <a:ext uri="{FF2B5EF4-FFF2-40B4-BE49-F238E27FC236}">
                <a16:creationId xmlns:a16="http://schemas.microsoft.com/office/drawing/2014/main" id="{9B9632EF-6B0E-AD6B-DDAA-028BFA2513F1}"/>
              </a:ext>
            </a:extLst>
          </p:cNvPr>
          <p:cNvPicPr>
            <a:picLocks noChangeAspect="1"/>
          </p:cNvPicPr>
          <p:nvPr/>
        </p:nvPicPr>
        <p:blipFill>
          <a:blip r:embed="rId3"/>
          <a:stretch>
            <a:fillRect/>
          </a:stretch>
        </p:blipFill>
        <p:spPr>
          <a:xfrm>
            <a:off x="1512277" y="9667329"/>
            <a:ext cx="3323492" cy="2524671"/>
          </a:xfrm>
          <a:prstGeom prst="rect">
            <a:avLst/>
          </a:prstGeom>
        </p:spPr>
      </p:pic>
      <p:pic>
        <p:nvPicPr>
          <p:cNvPr id="8" name="Picture 7">
            <a:extLst>
              <a:ext uri="{FF2B5EF4-FFF2-40B4-BE49-F238E27FC236}">
                <a16:creationId xmlns:a16="http://schemas.microsoft.com/office/drawing/2014/main" id="{12F1A535-D6E1-F87B-EDA7-B13389003992}"/>
              </a:ext>
            </a:extLst>
          </p:cNvPr>
          <p:cNvPicPr>
            <a:picLocks noChangeAspect="1"/>
          </p:cNvPicPr>
          <p:nvPr/>
        </p:nvPicPr>
        <p:blipFill>
          <a:blip r:embed="rId4"/>
          <a:stretch>
            <a:fillRect/>
          </a:stretch>
        </p:blipFill>
        <p:spPr>
          <a:xfrm>
            <a:off x="6619791" y="9478108"/>
            <a:ext cx="2067009" cy="2573215"/>
          </a:xfrm>
          <a:prstGeom prst="rect">
            <a:avLst/>
          </a:prstGeom>
        </p:spPr>
      </p:pic>
    </p:spTree>
    <p:extLst>
      <p:ext uri="{BB962C8B-B14F-4D97-AF65-F5344CB8AC3E}">
        <p14:creationId xmlns:p14="http://schemas.microsoft.com/office/powerpoint/2010/main" val="275560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078E0-482A-5D65-3ACE-F40028BCD1DB}"/>
              </a:ext>
            </a:extLst>
          </p:cNvPr>
          <p:cNvSpPr txBox="1"/>
          <p:nvPr/>
        </p:nvSpPr>
        <p:spPr>
          <a:xfrm>
            <a:off x="-1" y="-1"/>
            <a:ext cx="45368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Overcoming Trench warfare</a:t>
            </a:r>
          </a:p>
          <a:p>
            <a:pPr marL="742950" lvl="1" indent="-285750">
              <a:buFont typeface="Arial" panose="020B0604020202020204" pitchFamily="34" charset="0"/>
              <a:buChar char="•"/>
            </a:pPr>
            <a:r>
              <a:rPr lang="en-US" dirty="0"/>
              <a:t>Grant was promoted to commander of all Union armies operating in the Confederacy (which was most of them)</a:t>
            </a:r>
          </a:p>
          <a:p>
            <a:pPr marL="1200150" lvl="2" indent="-285750">
              <a:buFont typeface="Arial" panose="020B0604020202020204" pitchFamily="34" charset="0"/>
              <a:buChar char="•"/>
            </a:pPr>
            <a:r>
              <a:rPr lang="en-US" dirty="0"/>
              <a:t>He believed in creating a large series of campaigns across the entire front line with the confederates, so they couldn’t move troops to defend easily</a:t>
            </a:r>
          </a:p>
          <a:p>
            <a:pPr marL="1657350" lvl="3" indent="-285750">
              <a:buFont typeface="Arial" panose="020B0604020202020204" pitchFamily="34" charset="0"/>
              <a:buChar char="•"/>
            </a:pPr>
            <a:r>
              <a:rPr lang="en-US" dirty="0"/>
              <a:t>Five fronts were planned. One attacking Mobile Alabama, One in Atlanta, and three in Virginia</a:t>
            </a:r>
          </a:p>
          <a:p>
            <a:pPr marL="1200150" lvl="2" indent="-285750">
              <a:buFont typeface="Arial" panose="020B0604020202020204" pitchFamily="34" charset="0"/>
              <a:buChar char="•"/>
            </a:pPr>
            <a:r>
              <a:rPr lang="en-US" dirty="0"/>
              <a:t>Consistent pressure put on the confederates wouldn’t allow them to reorganize themselves</a:t>
            </a:r>
          </a:p>
        </p:txBody>
      </p:sp>
      <p:pic>
        <p:nvPicPr>
          <p:cNvPr id="4" name="Picture 3">
            <a:extLst>
              <a:ext uri="{FF2B5EF4-FFF2-40B4-BE49-F238E27FC236}">
                <a16:creationId xmlns:a16="http://schemas.microsoft.com/office/drawing/2014/main" id="{C2F1FF1E-2D85-E9F5-6D07-1B95997627FE}"/>
              </a:ext>
            </a:extLst>
          </p:cNvPr>
          <p:cNvPicPr>
            <a:picLocks noChangeAspect="1"/>
          </p:cNvPicPr>
          <p:nvPr/>
        </p:nvPicPr>
        <p:blipFill>
          <a:blip r:embed="rId2"/>
          <a:stretch>
            <a:fillRect/>
          </a:stretch>
        </p:blipFill>
        <p:spPr>
          <a:xfrm>
            <a:off x="4576495" y="492370"/>
            <a:ext cx="4110305" cy="3922448"/>
          </a:xfrm>
          <a:prstGeom prst="rect">
            <a:avLst/>
          </a:prstGeom>
        </p:spPr>
      </p:pic>
      <p:sp>
        <p:nvSpPr>
          <p:cNvPr id="6" name="TextBox 5">
            <a:extLst>
              <a:ext uri="{FF2B5EF4-FFF2-40B4-BE49-F238E27FC236}">
                <a16:creationId xmlns:a16="http://schemas.microsoft.com/office/drawing/2014/main" id="{68A08E59-CF67-678E-ED5F-253A59732E2E}"/>
              </a:ext>
            </a:extLst>
          </p:cNvPr>
          <p:cNvSpPr txBox="1"/>
          <p:nvPr/>
        </p:nvSpPr>
        <p:spPr>
          <a:xfrm>
            <a:off x="1" y="462475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Grant’s army groups</a:t>
            </a:r>
          </a:p>
          <a:p>
            <a:pPr marL="742950" lvl="1" indent="-285750">
              <a:buFont typeface="Arial" panose="020B0604020202020204" pitchFamily="34" charset="0"/>
              <a:buChar char="•"/>
            </a:pPr>
            <a:r>
              <a:rPr lang="en-US" dirty="0"/>
              <a:t>George Meade and the army of the Potomac was sent to defeat Lee’s army of Northern Virginia and move on Richmond</a:t>
            </a:r>
          </a:p>
          <a:p>
            <a:pPr marL="742950" lvl="1" indent="-285750">
              <a:buFont typeface="Arial" panose="020B0604020202020204" pitchFamily="34" charset="0"/>
              <a:buChar char="•"/>
            </a:pPr>
            <a:r>
              <a:rPr lang="en-US" dirty="0"/>
              <a:t>William Sherman ans the armies of the Cumberland, Tennessee and Ohio move against Joseph Johnston’s army and move into the Georgia interior to damage war resources</a:t>
            </a:r>
          </a:p>
        </p:txBody>
      </p:sp>
      <p:pic>
        <p:nvPicPr>
          <p:cNvPr id="15" name="Picture 14">
            <a:extLst>
              <a:ext uri="{FF2B5EF4-FFF2-40B4-BE49-F238E27FC236}">
                <a16:creationId xmlns:a16="http://schemas.microsoft.com/office/drawing/2014/main" id="{6A4CCD14-20FD-8DB2-2F7D-51D0C9C29E3A}"/>
              </a:ext>
            </a:extLst>
          </p:cNvPr>
          <p:cNvPicPr>
            <a:picLocks noChangeAspect="1"/>
          </p:cNvPicPr>
          <p:nvPr/>
        </p:nvPicPr>
        <p:blipFill>
          <a:blip r:embed="rId3"/>
          <a:stretch>
            <a:fillRect/>
          </a:stretch>
        </p:blipFill>
        <p:spPr>
          <a:xfrm>
            <a:off x="645779" y="6488013"/>
            <a:ext cx="7546474" cy="5703987"/>
          </a:xfrm>
          <a:prstGeom prst="rect">
            <a:avLst/>
          </a:prstGeom>
        </p:spPr>
      </p:pic>
    </p:spTree>
    <p:extLst>
      <p:ext uri="{BB962C8B-B14F-4D97-AF65-F5344CB8AC3E}">
        <p14:creationId xmlns:p14="http://schemas.microsoft.com/office/powerpoint/2010/main" val="136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88E98-ABBD-6747-A119-DFA018F976BE}"/>
              </a:ext>
            </a:extLst>
          </p:cNvPr>
          <p:cNvPicPr>
            <a:picLocks noChangeAspect="1"/>
          </p:cNvPicPr>
          <p:nvPr/>
        </p:nvPicPr>
        <p:blipFill>
          <a:blip r:embed="rId2"/>
          <a:stretch>
            <a:fillRect/>
          </a:stretch>
        </p:blipFill>
        <p:spPr>
          <a:xfrm>
            <a:off x="4746491" y="4807956"/>
            <a:ext cx="3588618" cy="5042429"/>
          </a:xfrm>
          <a:prstGeom prst="rect">
            <a:avLst/>
          </a:prstGeom>
        </p:spPr>
      </p:pic>
      <p:pic>
        <p:nvPicPr>
          <p:cNvPr id="8" name="Picture 7">
            <a:extLst>
              <a:ext uri="{FF2B5EF4-FFF2-40B4-BE49-F238E27FC236}">
                <a16:creationId xmlns:a16="http://schemas.microsoft.com/office/drawing/2014/main" id="{56E30089-8565-ACD9-4B4F-25A8B939AE84}"/>
              </a:ext>
            </a:extLst>
          </p:cNvPr>
          <p:cNvPicPr>
            <a:picLocks noChangeAspect="1"/>
          </p:cNvPicPr>
          <p:nvPr/>
        </p:nvPicPr>
        <p:blipFill>
          <a:blip r:embed="rId3"/>
          <a:stretch>
            <a:fillRect/>
          </a:stretch>
        </p:blipFill>
        <p:spPr>
          <a:xfrm>
            <a:off x="655954" y="53041"/>
            <a:ext cx="1537666" cy="2509754"/>
          </a:xfrm>
          <a:prstGeom prst="rect">
            <a:avLst/>
          </a:prstGeom>
        </p:spPr>
      </p:pic>
      <p:pic>
        <p:nvPicPr>
          <p:cNvPr id="10" name="Picture 9">
            <a:extLst>
              <a:ext uri="{FF2B5EF4-FFF2-40B4-BE49-F238E27FC236}">
                <a16:creationId xmlns:a16="http://schemas.microsoft.com/office/drawing/2014/main" id="{DBFFC360-2A76-BF1B-FBD2-7A65E52F6AD2}"/>
              </a:ext>
            </a:extLst>
          </p:cNvPr>
          <p:cNvPicPr>
            <a:picLocks noChangeAspect="1"/>
          </p:cNvPicPr>
          <p:nvPr/>
        </p:nvPicPr>
        <p:blipFill>
          <a:blip r:embed="rId4"/>
          <a:stretch>
            <a:fillRect/>
          </a:stretch>
        </p:blipFill>
        <p:spPr>
          <a:xfrm>
            <a:off x="2667189" y="100949"/>
            <a:ext cx="1678109" cy="2444885"/>
          </a:xfrm>
          <a:prstGeom prst="rect">
            <a:avLst/>
          </a:prstGeom>
        </p:spPr>
      </p:pic>
      <p:pic>
        <p:nvPicPr>
          <p:cNvPr id="12" name="Picture 11">
            <a:extLst>
              <a:ext uri="{FF2B5EF4-FFF2-40B4-BE49-F238E27FC236}">
                <a16:creationId xmlns:a16="http://schemas.microsoft.com/office/drawing/2014/main" id="{BD49A0C8-84C8-EB23-A710-B7FC5707B782}"/>
              </a:ext>
            </a:extLst>
          </p:cNvPr>
          <p:cNvPicPr>
            <a:picLocks noChangeAspect="1"/>
          </p:cNvPicPr>
          <p:nvPr/>
        </p:nvPicPr>
        <p:blipFill>
          <a:blip r:embed="rId5"/>
          <a:stretch>
            <a:fillRect/>
          </a:stretch>
        </p:blipFill>
        <p:spPr>
          <a:xfrm>
            <a:off x="5233370" y="0"/>
            <a:ext cx="2500852" cy="2474387"/>
          </a:xfrm>
          <a:prstGeom prst="rect">
            <a:avLst/>
          </a:prstGeom>
        </p:spPr>
      </p:pic>
      <p:sp>
        <p:nvSpPr>
          <p:cNvPr id="13" name="TextBox 12">
            <a:extLst>
              <a:ext uri="{FF2B5EF4-FFF2-40B4-BE49-F238E27FC236}">
                <a16:creationId xmlns:a16="http://schemas.microsoft.com/office/drawing/2014/main" id="{384AEE71-EF16-05CF-12DB-AFFC2C338AB9}"/>
              </a:ext>
            </a:extLst>
          </p:cNvPr>
          <p:cNvSpPr txBox="1"/>
          <p:nvPr/>
        </p:nvSpPr>
        <p:spPr>
          <a:xfrm>
            <a:off x="0" y="258037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do the Confederates plan to defend against this?</a:t>
            </a:r>
          </a:p>
          <a:p>
            <a:pPr marL="742950" lvl="1" indent="-285750">
              <a:buFont typeface="Arial" panose="020B0604020202020204" pitchFamily="34" charset="0"/>
              <a:buChar char="•"/>
            </a:pPr>
            <a:r>
              <a:rPr lang="en-US" dirty="0"/>
              <a:t>Meet every Union advance with an entrenched defense</a:t>
            </a:r>
          </a:p>
          <a:p>
            <a:pPr marL="742950" lvl="1" indent="-285750">
              <a:buFont typeface="Arial" panose="020B0604020202020204" pitchFamily="34" charset="0"/>
              <a:buChar char="•"/>
            </a:pPr>
            <a:r>
              <a:rPr lang="en-US" dirty="0"/>
              <a:t>The defenders can make trenches faster than the attackers are able to take them</a:t>
            </a:r>
          </a:p>
          <a:p>
            <a:pPr marL="742950" lvl="1" indent="-285750">
              <a:buFont typeface="Arial" panose="020B0604020202020204" pitchFamily="34" charset="0"/>
              <a:buChar char="•"/>
            </a:pPr>
            <a:r>
              <a:rPr lang="en-US" dirty="0"/>
              <a:t>The confederates set up miles upon miles of trenches in Virginia to stop Grant</a:t>
            </a:r>
          </a:p>
          <a:p>
            <a:pPr marL="285750" indent="-285750">
              <a:buFont typeface="Arial" panose="020B0604020202020204" pitchFamily="34" charset="0"/>
              <a:buChar char="•"/>
            </a:pPr>
            <a:r>
              <a:rPr lang="en-US" dirty="0"/>
              <a:t>How is the Union able to deal with these trenches?</a:t>
            </a:r>
          </a:p>
          <a:p>
            <a:pPr marL="742950" lvl="1" indent="-285750">
              <a:buFont typeface="Arial" panose="020B0604020202020204" pitchFamily="34" charset="0"/>
              <a:buChar char="•"/>
            </a:pPr>
            <a:r>
              <a:rPr lang="en-US" dirty="0"/>
              <a:t>Shermans tactic was to use skirmishers to harass the defenders while the artillery was getting set up. Once that is complete, barrage them with artillery and flank with infantry</a:t>
            </a:r>
          </a:p>
        </p:txBody>
      </p:sp>
      <p:pic>
        <p:nvPicPr>
          <p:cNvPr id="5" name="Picture 4">
            <a:extLst>
              <a:ext uri="{FF2B5EF4-FFF2-40B4-BE49-F238E27FC236}">
                <a16:creationId xmlns:a16="http://schemas.microsoft.com/office/drawing/2014/main" id="{885121D6-5D4F-BCB1-8639-EB9EC960DAA6}"/>
              </a:ext>
            </a:extLst>
          </p:cNvPr>
          <p:cNvPicPr>
            <a:picLocks noChangeAspect="1"/>
          </p:cNvPicPr>
          <p:nvPr/>
        </p:nvPicPr>
        <p:blipFill>
          <a:blip r:embed="rId6"/>
          <a:stretch>
            <a:fillRect/>
          </a:stretch>
        </p:blipFill>
        <p:spPr>
          <a:xfrm>
            <a:off x="492369" y="6207284"/>
            <a:ext cx="4031823" cy="3671491"/>
          </a:xfrm>
          <a:prstGeom prst="rect">
            <a:avLst/>
          </a:prstGeom>
        </p:spPr>
      </p:pic>
      <p:pic>
        <p:nvPicPr>
          <p:cNvPr id="7" name="Picture 6">
            <a:extLst>
              <a:ext uri="{FF2B5EF4-FFF2-40B4-BE49-F238E27FC236}">
                <a16:creationId xmlns:a16="http://schemas.microsoft.com/office/drawing/2014/main" id="{8A2FABE8-FC04-C73F-F38F-DAFEBA1921DF}"/>
              </a:ext>
            </a:extLst>
          </p:cNvPr>
          <p:cNvPicPr>
            <a:picLocks noChangeAspect="1"/>
          </p:cNvPicPr>
          <p:nvPr/>
        </p:nvPicPr>
        <p:blipFill>
          <a:blip r:embed="rId7"/>
          <a:stretch>
            <a:fillRect/>
          </a:stretch>
        </p:blipFill>
        <p:spPr>
          <a:xfrm>
            <a:off x="0" y="9881937"/>
            <a:ext cx="8686800" cy="2310063"/>
          </a:xfrm>
          <a:prstGeom prst="rect">
            <a:avLst/>
          </a:prstGeom>
        </p:spPr>
      </p:pic>
      <p:sp>
        <p:nvSpPr>
          <p:cNvPr id="9" name="TextBox 8">
            <a:extLst>
              <a:ext uri="{FF2B5EF4-FFF2-40B4-BE49-F238E27FC236}">
                <a16:creationId xmlns:a16="http://schemas.microsoft.com/office/drawing/2014/main" id="{EA326A9B-DF76-6AD8-D3AB-B8F516C35602}"/>
              </a:ext>
            </a:extLst>
          </p:cNvPr>
          <p:cNvSpPr txBox="1"/>
          <p:nvPr/>
        </p:nvSpPr>
        <p:spPr>
          <a:xfrm>
            <a:off x="0" y="5011615"/>
            <a:ext cx="4747846"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Skirmishers are troops that operate independently of an officer, meaning they can move, shoot, move, and take cover as they please</a:t>
            </a:r>
          </a:p>
        </p:txBody>
      </p:sp>
    </p:spTree>
    <p:extLst>
      <p:ext uri="{BB962C8B-B14F-4D97-AF65-F5344CB8AC3E}">
        <p14:creationId xmlns:p14="http://schemas.microsoft.com/office/powerpoint/2010/main" val="141981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16253-F7B7-29BB-E736-201555FC18D0}"/>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3</a:t>
            </a:r>
          </a:p>
        </p:txBody>
      </p:sp>
      <p:sp>
        <p:nvSpPr>
          <p:cNvPr id="3" name="TextBox 2">
            <a:extLst>
              <a:ext uri="{FF2B5EF4-FFF2-40B4-BE49-F238E27FC236}">
                <a16:creationId xmlns:a16="http://schemas.microsoft.com/office/drawing/2014/main" id="{F3A939BA-BF81-9E7A-76AF-300BD7B3A1F5}"/>
              </a:ext>
            </a:extLst>
          </p:cNvPr>
          <p:cNvSpPr txBox="1"/>
          <p:nvPr/>
        </p:nvSpPr>
        <p:spPr>
          <a:xfrm>
            <a:off x="3182510" y="829733"/>
            <a:ext cx="2388026" cy="369332"/>
          </a:xfrm>
          <a:prstGeom prst="rect">
            <a:avLst/>
          </a:prstGeom>
          <a:noFill/>
        </p:spPr>
        <p:txBody>
          <a:bodyPr wrap="none" rtlCol="0">
            <a:spAutoFit/>
          </a:bodyPr>
          <a:lstStyle/>
          <a:p>
            <a:pPr algn="ctr"/>
            <a:r>
              <a:rPr lang="en-US" dirty="0"/>
              <a:t>Guerrillas and Cavalry</a:t>
            </a:r>
          </a:p>
        </p:txBody>
      </p:sp>
      <p:sp>
        <p:nvSpPr>
          <p:cNvPr id="4" name="TextBox 3">
            <a:extLst>
              <a:ext uri="{FF2B5EF4-FFF2-40B4-BE49-F238E27FC236}">
                <a16:creationId xmlns:a16="http://schemas.microsoft.com/office/drawing/2014/main" id="{E8521F14-ED78-03D5-6FFE-C68C2ABDBE32}"/>
              </a:ext>
            </a:extLst>
          </p:cNvPr>
          <p:cNvSpPr txBox="1"/>
          <p:nvPr/>
        </p:nvSpPr>
        <p:spPr>
          <a:xfrm>
            <a:off x="0" y="119575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Guerrillas – not affiliated with Union or Confederate forces</a:t>
            </a:r>
          </a:p>
          <a:p>
            <a:pPr marL="742950" lvl="1" indent="-285750">
              <a:buFont typeface="Arial" panose="020B0604020202020204" pitchFamily="34" charset="0"/>
              <a:buChar char="•"/>
            </a:pPr>
            <a:r>
              <a:rPr lang="en-US" dirty="0"/>
              <a:t>No uniforms were used, meaning they were able to hide among civilians</a:t>
            </a:r>
          </a:p>
          <a:p>
            <a:pPr marL="742950" lvl="1" indent="-285750">
              <a:buFont typeface="Arial" panose="020B0604020202020204" pitchFamily="34" charset="0"/>
              <a:buChar char="•"/>
            </a:pPr>
            <a:r>
              <a:rPr lang="en-US" dirty="0"/>
              <a:t>Attacks were centered on Union garrisons</a:t>
            </a:r>
          </a:p>
          <a:p>
            <a:pPr marL="742950" lvl="1" indent="-285750">
              <a:buFont typeface="Arial" panose="020B0604020202020204" pitchFamily="34" charset="0"/>
              <a:buChar char="•"/>
            </a:pPr>
            <a:r>
              <a:rPr lang="en-US" dirty="0"/>
              <a:t>Women would act as the supply line for the guerrillas, providing them with materials concealing uniforms. They would also be able to report Union army whereabouts to their husbands, who would then attack the union at night</a:t>
            </a:r>
          </a:p>
          <a:p>
            <a:pPr marL="742950" lvl="1" indent="-285750">
              <a:buFont typeface="Arial" panose="020B0604020202020204" pitchFamily="34" charset="0"/>
              <a:buChar char="•"/>
            </a:pPr>
            <a:r>
              <a:rPr lang="en-US" dirty="0"/>
              <a:t>There was a strong federal response to these guerrillas because they are not deemed to be legitimate combatants. This is because to be a legitimate combatant you need to wear a uniform and be a part of a military hierarchy of a nation state.</a:t>
            </a:r>
          </a:p>
          <a:p>
            <a:pPr marL="1200150" lvl="2" indent="-285750">
              <a:buFont typeface="Arial" panose="020B0604020202020204" pitchFamily="34" charset="0"/>
              <a:buChar char="•"/>
            </a:pPr>
            <a:r>
              <a:rPr lang="en-US" dirty="0"/>
              <a:t>John Pope says he will burn down every house within 5 miles of a guerrilla attack because he knew the civilians were in on it</a:t>
            </a:r>
          </a:p>
          <a:p>
            <a:pPr marL="285750" indent="-285750">
              <a:buFont typeface="Arial" panose="020B0604020202020204" pitchFamily="34" charset="0"/>
              <a:buChar char="•"/>
            </a:pPr>
            <a:r>
              <a:rPr lang="en-US" dirty="0"/>
              <a:t>Confederate response to guerrillas</a:t>
            </a:r>
          </a:p>
          <a:p>
            <a:pPr marL="742950" lvl="1" indent="-285750">
              <a:buFont typeface="Arial" panose="020B0604020202020204" pitchFamily="34" charset="0"/>
              <a:buChar char="•"/>
            </a:pPr>
            <a:r>
              <a:rPr lang="en-US" dirty="0"/>
              <a:t>Partisan Ranger Act – requires guerrillas to register with army</a:t>
            </a:r>
          </a:p>
          <a:p>
            <a:pPr marL="1200150" lvl="2" indent="-285750">
              <a:buFont typeface="Arial" panose="020B0604020202020204" pitchFamily="34" charset="0"/>
              <a:buChar char="•"/>
            </a:pPr>
            <a:r>
              <a:rPr lang="en-US" dirty="0"/>
              <a:t>Although no one does this, and the Confederate government does nothing to enforce it</a:t>
            </a:r>
          </a:p>
          <a:p>
            <a:pPr marL="742950" lvl="1" indent="-285750">
              <a:buFont typeface="Arial" panose="020B0604020202020204" pitchFamily="34" charset="0"/>
              <a:buChar char="•"/>
            </a:pPr>
            <a:r>
              <a:rPr lang="en-US" dirty="0"/>
              <a:t>John Singleton Mosby leaves the confederate army to join the guerrillas in Northern Virginia.</a:t>
            </a:r>
          </a:p>
          <a:p>
            <a:pPr marL="1200150" lvl="2" indent="-285750">
              <a:buFont typeface="Arial" panose="020B0604020202020204" pitchFamily="34" charset="0"/>
              <a:buChar char="•"/>
            </a:pPr>
            <a:r>
              <a:rPr lang="en-US" dirty="0"/>
              <a:t>He raids and spoils union trains and such to get materials for the army</a:t>
            </a:r>
          </a:p>
          <a:p>
            <a:pPr marL="1200150" lvl="2" indent="-285750">
              <a:buFont typeface="Arial" panose="020B0604020202020204" pitchFamily="34" charset="0"/>
              <a:buChar char="•"/>
            </a:pPr>
            <a:r>
              <a:rPr lang="en-US" dirty="0"/>
              <a:t>Lee wanted to get rid of Mosby until he figured out how much Mosby helps him. Lee then made an exception for Mosby to not have to follow the law.</a:t>
            </a:r>
          </a:p>
          <a:p>
            <a:pPr marL="1200150" lvl="2" indent="-285750">
              <a:buFont typeface="Arial" panose="020B0604020202020204" pitchFamily="34" charset="0"/>
              <a:buChar char="•"/>
            </a:pPr>
            <a:r>
              <a:rPr lang="en-US" dirty="0"/>
              <a:t>A note on Mosby: He was a very interesting individual</a:t>
            </a:r>
          </a:p>
          <a:p>
            <a:pPr marL="1657350" lvl="3" indent="-285750">
              <a:buFont typeface="Arial" panose="020B0604020202020204" pitchFamily="34" charset="0"/>
              <a:buChar char="•"/>
            </a:pPr>
            <a:r>
              <a:rPr lang="en-US" dirty="0"/>
              <a:t>In high school, he shoot a bully. He does this guerilla stuff during the civil war. Joins the republican party after the war and is the only one to do so. Becomes friends with Grant and becomes an ambassador to China. Reports the entire American embassy in China for corruption. Spends his later years writing about how college football is ruining young people.</a:t>
            </a:r>
          </a:p>
        </p:txBody>
      </p:sp>
      <p:pic>
        <p:nvPicPr>
          <p:cNvPr id="6" name="Picture 5">
            <a:extLst>
              <a:ext uri="{FF2B5EF4-FFF2-40B4-BE49-F238E27FC236}">
                <a16:creationId xmlns:a16="http://schemas.microsoft.com/office/drawing/2014/main" id="{68D6AA40-7524-B2CD-299F-216D892A2DFF}"/>
              </a:ext>
            </a:extLst>
          </p:cNvPr>
          <p:cNvPicPr>
            <a:picLocks noChangeAspect="1"/>
          </p:cNvPicPr>
          <p:nvPr/>
        </p:nvPicPr>
        <p:blipFill>
          <a:blip r:embed="rId2"/>
          <a:stretch>
            <a:fillRect/>
          </a:stretch>
        </p:blipFill>
        <p:spPr>
          <a:xfrm>
            <a:off x="5380893" y="8680172"/>
            <a:ext cx="2848708" cy="3511827"/>
          </a:xfrm>
          <a:prstGeom prst="rect">
            <a:avLst/>
          </a:prstGeom>
        </p:spPr>
      </p:pic>
      <p:pic>
        <p:nvPicPr>
          <p:cNvPr id="8" name="Picture 7">
            <a:extLst>
              <a:ext uri="{FF2B5EF4-FFF2-40B4-BE49-F238E27FC236}">
                <a16:creationId xmlns:a16="http://schemas.microsoft.com/office/drawing/2014/main" id="{EB8D4E97-EC09-36B6-824D-B9697968F30A}"/>
              </a:ext>
            </a:extLst>
          </p:cNvPr>
          <p:cNvPicPr>
            <a:picLocks noChangeAspect="1"/>
          </p:cNvPicPr>
          <p:nvPr/>
        </p:nvPicPr>
        <p:blipFill>
          <a:blip r:embed="rId3"/>
          <a:stretch>
            <a:fillRect/>
          </a:stretch>
        </p:blipFill>
        <p:spPr>
          <a:xfrm>
            <a:off x="990716" y="8992034"/>
            <a:ext cx="2350362" cy="3199966"/>
          </a:xfrm>
          <a:prstGeom prst="rect">
            <a:avLst/>
          </a:prstGeom>
        </p:spPr>
      </p:pic>
    </p:spTree>
    <p:extLst>
      <p:ext uri="{BB962C8B-B14F-4D97-AF65-F5344CB8AC3E}">
        <p14:creationId xmlns:p14="http://schemas.microsoft.com/office/powerpoint/2010/main" val="1448061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2C976-FFFC-6A3E-78E2-0B93A888F9C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Grant Deals with the guerillas</a:t>
            </a:r>
          </a:p>
          <a:p>
            <a:pPr marL="742950" lvl="1" indent="-285750">
              <a:buFont typeface="Arial" panose="020B0604020202020204" pitchFamily="34" charset="0"/>
              <a:buChar char="•"/>
            </a:pPr>
            <a:r>
              <a:rPr lang="en-US" dirty="0"/>
              <a:t>Arrests all the men of Middleburg Virginia and confines women to homes</a:t>
            </a:r>
          </a:p>
          <a:p>
            <a:pPr marL="742950" lvl="1" indent="-285750">
              <a:buFont typeface="Arial" panose="020B0604020202020204" pitchFamily="34" charset="0"/>
              <a:buChar char="•"/>
            </a:pPr>
            <a:r>
              <a:rPr lang="en-US" dirty="0"/>
              <a:t>Imprison partisan families, burns homes, mills, and crops</a:t>
            </a:r>
          </a:p>
          <a:p>
            <a:pPr marL="742950" lvl="1" indent="-285750">
              <a:buFont typeface="Arial" panose="020B0604020202020204" pitchFamily="34" charset="0"/>
              <a:buChar char="•"/>
            </a:pPr>
            <a:r>
              <a:rPr lang="en-US" dirty="0"/>
              <a:t>Executes 12 of Mosby’s men</a:t>
            </a:r>
          </a:p>
          <a:p>
            <a:pPr marL="742950" lvl="1" indent="-285750">
              <a:buFont typeface="Arial" panose="020B0604020202020204" pitchFamily="34" charset="0"/>
              <a:buChar char="•"/>
            </a:pPr>
            <a:r>
              <a:rPr lang="en-US" dirty="0"/>
              <a:t>Incarcerates all men of the Loudon Co. under the age of 50</a:t>
            </a:r>
          </a:p>
          <a:p>
            <a:pPr marL="285750" indent="-285750">
              <a:buFont typeface="Arial" panose="020B0604020202020204" pitchFamily="34" charset="0"/>
              <a:buChar char="•"/>
            </a:pPr>
            <a:r>
              <a:rPr lang="en-US" dirty="0"/>
              <a:t>General Order 11, August 1863</a:t>
            </a:r>
          </a:p>
          <a:p>
            <a:pPr marL="742950" lvl="1" indent="-285750">
              <a:buFont typeface="Arial" panose="020B0604020202020204" pitchFamily="34" charset="0"/>
              <a:buChar char="•"/>
            </a:pPr>
            <a:r>
              <a:rPr lang="en-US" dirty="0"/>
              <a:t>Removed the civilian population from four Missouri Counties on the Western border of the state</a:t>
            </a:r>
          </a:p>
          <a:p>
            <a:pPr marL="742950" lvl="1" indent="-285750">
              <a:buFont typeface="Arial" panose="020B0604020202020204" pitchFamily="34" charset="0"/>
              <a:buChar char="•"/>
            </a:pPr>
            <a:r>
              <a:rPr lang="en-US" dirty="0"/>
              <a:t>Troopers set homes and fields ablaze</a:t>
            </a:r>
          </a:p>
        </p:txBody>
      </p:sp>
      <p:pic>
        <p:nvPicPr>
          <p:cNvPr id="4" name="Picture 3">
            <a:extLst>
              <a:ext uri="{FF2B5EF4-FFF2-40B4-BE49-F238E27FC236}">
                <a16:creationId xmlns:a16="http://schemas.microsoft.com/office/drawing/2014/main" id="{07C0D706-C568-D2B4-EAA2-2CA27B192C33}"/>
              </a:ext>
            </a:extLst>
          </p:cNvPr>
          <p:cNvPicPr>
            <a:picLocks noChangeAspect="1"/>
          </p:cNvPicPr>
          <p:nvPr/>
        </p:nvPicPr>
        <p:blipFill>
          <a:blip r:embed="rId2"/>
          <a:stretch>
            <a:fillRect/>
          </a:stretch>
        </p:blipFill>
        <p:spPr>
          <a:xfrm>
            <a:off x="1567585" y="2485058"/>
            <a:ext cx="5410955" cy="3353268"/>
          </a:xfrm>
          <a:prstGeom prst="rect">
            <a:avLst/>
          </a:prstGeom>
        </p:spPr>
      </p:pic>
      <p:sp>
        <p:nvSpPr>
          <p:cNvPr id="5" name="TextBox 4">
            <a:extLst>
              <a:ext uri="{FF2B5EF4-FFF2-40B4-BE49-F238E27FC236}">
                <a16:creationId xmlns:a16="http://schemas.microsoft.com/office/drawing/2014/main" id="{6030D626-6CBD-501E-4FB7-C23CFF3C06DD}"/>
              </a:ext>
            </a:extLst>
          </p:cNvPr>
          <p:cNvSpPr txBox="1"/>
          <p:nvPr/>
        </p:nvSpPr>
        <p:spPr>
          <a:xfrm>
            <a:off x="0" y="610186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Cavalry innovations</a:t>
            </a:r>
          </a:p>
          <a:p>
            <a:pPr marL="742950" lvl="1" indent="-285750">
              <a:buFont typeface="Arial" panose="020B0604020202020204" pitchFamily="34" charset="0"/>
              <a:buChar char="•"/>
            </a:pPr>
            <a:r>
              <a:rPr lang="en-US" dirty="0"/>
              <a:t>At the start of the war, the USA only had 2 dragoon regiments, and they had been neglected.</a:t>
            </a:r>
          </a:p>
          <a:p>
            <a:pPr marL="742950" lvl="1" indent="-285750">
              <a:buFont typeface="Arial" panose="020B0604020202020204" pitchFamily="34" charset="0"/>
              <a:buChar char="•"/>
            </a:pPr>
            <a:r>
              <a:rPr lang="en-US" dirty="0"/>
              <a:t>In the 19</a:t>
            </a:r>
            <a:r>
              <a:rPr lang="en-US" baseline="30000" dirty="0"/>
              <a:t>th</a:t>
            </a:r>
            <a:r>
              <a:rPr lang="en-US" dirty="0"/>
              <a:t> century, cavalry was supposed to be used for Reconnaissance, Screening, covering and threatening flanks, shock charges, and long-distance raids. (non of which the American cavalry did)</a:t>
            </a:r>
          </a:p>
          <a:p>
            <a:pPr marL="742950" lvl="1" indent="-285750">
              <a:buFont typeface="Arial" panose="020B0604020202020204" pitchFamily="34" charset="0"/>
              <a:buChar char="•"/>
            </a:pPr>
            <a:r>
              <a:rPr lang="en-US" dirty="0"/>
              <a:t>Union cavalry was extremely pitiful at the beginning of the war</a:t>
            </a:r>
          </a:p>
        </p:txBody>
      </p:sp>
      <p:pic>
        <p:nvPicPr>
          <p:cNvPr id="7" name="Picture 6">
            <a:extLst>
              <a:ext uri="{FF2B5EF4-FFF2-40B4-BE49-F238E27FC236}">
                <a16:creationId xmlns:a16="http://schemas.microsoft.com/office/drawing/2014/main" id="{9989341A-8990-D6F1-8DB2-AD4B5C6F25D5}"/>
              </a:ext>
            </a:extLst>
          </p:cNvPr>
          <p:cNvPicPr>
            <a:picLocks noChangeAspect="1"/>
          </p:cNvPicPr>
          <p:nvPr/>
        </p:nvPicPr>
        <p:blipFill>
          <a:blip r:embed="rId3"/>
          <a:stretch>
            <a:fillRect/>
          </a:stretch>
        </p:blipFill>
        <p:spPr>
          <a:xfrm>
            <a:off x="1504457" y="8158769"/>
            <a:ext cx="5810742" cy="3839801"/>
          </a:xfrm>
          <a:prstGeom prst="rect">
            <a:avLst/>
          </a:prstGeom>
        </p:spPr>
      </p:pic>
    </p:spTree>
    <p:extLst>
      <p:ext uri="{BB962C8B-B14F-4D97-AF65-F5344CB8AC3E}">
        <p14:creationId xmlns:p14="http://schemas.microsoft.com/office/powerpoint/2010/main" val="33839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CAFC3-134F-467F-9E1C-FA02C99A74C7}"/>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However, in 1863, there was a shift towards competency</a:t>
            </a:r>
          </a:p>
          <a:p>
            <a:pPr marL="742950" lvl="1" indent="-285750">
              <a:buFont typeface="Arial" panose="020B0604020202020204" pitchFamily="34" charset="0"/>
              <a:buChar char="•"/>
            </a:pPr>
            <a:r>
              <a:rPr lang="en-US" dirty="0"/>
              <a:t>The cavalry adopted breech loading carbines, which allowed the troops to fire 20 rounds a minute</a:t>
            </a:r>
          </a:p>
          <a:p>
            <a:pPr marL="742950" lvl="1" indent="-285750">
              <a:buFont typeface="Arial" panose="020B0604020202020204" pitchFamily="34" charset="0"/>
              <a:buChar char="•"/>
            </a:pPr>
            <a:r>
              <a:rPr lang="en-US" dirty="0"/>
              <a:t>James Harrison Wilson was allowed to create his own cavalry-only army</a:t>
            </a:r>
          </a:p>
          <a:p>
            <a:pPr marL="1200150" lvl="2" indent="-285750">
              <a:buFont typeface="Arial" panose="020B0604020202020204" pitchFamily="34" charset="0"/>
              <a:buChar char="•"/>
            </a:pPr>
            <a:r>
              <a:rPr lang="en-US" dirty="0"/>
              <a:t>The goal was to move fast and conduct massive raids</a:t>
            </a:r>
          </a:p>
          <a:p>
            <a:pPr marL="1200150" lvl="2" indent="-285750">
              <a:buFont typeface="Arial" panose="020B0604020202020204" pitchFamily="34" charset="0"/>
              <a:buChar char="•"/>
            </a:pPr>
            <a:r>
              <a:rPr lang="en-US" dirty="0"/>
              <a:t>Not under infantry command, so they could act on their own</a:t>
            </a:r>
          </a:p>
          <a:p>
            <a:pPr marL="1200150" lvl="2" indent="-285750">
              <a:buFont typeface="Arial" panose="020B0604020202020204" pitchFamily="34" charset="0"/>
              <a:buChar char="•"/>
            </a:pPr>
            <a:r>
              <a:rPr lang="en-US" dirty="0"/>
              <a:t>3 divisions of 12,000 mounted troops</a:t>
            </a:r>
          </a:p>
          <a:p>
            <a:pPr marL="742950" lvl="1" indent="-285750">
              <a:buFont typeface="Arial" panose="020B0604020202020204" pitchFamily="34" charset="0"/>
              <a:buChar char="•"/>
            </a:pPr>
            <a:r>
              <a:rPr lang="en-US" dirty="0"/>
              <a:t>Wilson’s tactics</a:t>
            </a:r>
          </a:p>
          <a:p>
            <a:pPr marL="1200150" lvl="2" indent="-285750">
              <a:buFont typeface="Arial" panose="020B0604020202020204" pitchFamily="34" charset="0"/>
              <a:buChar char="•"/>
            </a:pPr>
            <a:r>
              <a:rPr lang="en-US" dirty="0"/>
              <a:t>Dismount and use their superior rate of fire to force the enemy to break</a:t>
            </a:r>
          </a:p>
          <a:p>
            <a:pPr marL="1200150" lvl="2" indent="-285750">
              <a:buFont typeface="Arial" panose="020B0604020202020204" pitchFamily="34" charset="0"/>
              <a:buChar char="•"/>
            </a:pPr>
            <a:r>
              <a:rPr lang="en-US" dirty="0"/>
              <a:t>Once there is a break, charge through it with the cavalry and kill everyone with sabers</a:t>
            </a:r>
          </a:p>
        </p:txBody>
      </p:sp>
      <p:pic>
        <p:nvPicPr>
          <p:cNvPr id="4" name="Picture 3">
            <a:extLst>
              <a:ext uri="{FF2B5EF4-FFF2-40B4-BE49-F238E27FC236}">
                <a16:creationId xmlns:a16="http://schemas.microsoft.com/office/drawing/2014/main" id="{AC91FC02-76C9-379D-E128-269338FFA34C}"/>
              </a:ext>
            </a:extLst>
          </p:cNvPr>
          <p:cNvPicPr>
            <a:picLocks noChangeAspect="1"/>
          </p:cNvPicPr>
          <p:nvPr/>
        </p:nvPicPr>
        <p:blipFill>
          <a:blip r:embed="rId2"/>
          <a:stretch>
            <a:fillRect/>
          </a:stretch>
        </p:blipFill>
        <p:spPr>
          <a:xfrm>
            <a:off x="173540" y="3736850"/>
            <a:ext cx="5682137" cy="2733482"/>
          </a:xfrm>
          <a:prstGeom prst="rect">
            <a:avLst/>
          </a:prstGeom>
        </p:spPr>
      </p:pic>
      <p:pic>
        <p:nvPicPr>
          <p:cNvPr id="6" name="Picture 5">
            <a:extLst>
              <a:ext uri="{FF2B5EF4-FFF2-40B4-BE49-F238E27FC236}">
                <a16:creationId xmlns:a16="http://schemas.microsoft.com/office/drawing/2014/main" id="{208E09B4-6C83-8545-430E-2DFCCD6231F6}"/>
              </a:ext>
            </a:extLst>
          </p:cNvPr>
          <p:cNvPicPr>
            <a:picLocks noChangeAspect="1"/>
          </p:cNvPicPr>
          <p:nvPr/>
        </p:nvPicPr>
        <p:blipFill>
          <a:blip r:embed="rId3"/>
          <a:stretch>
            <a:fillRect/>
          </a:stretch>
        </p:blipFill>
        <p:spPr>
          <a:xfrm>
            <a:off x="5947495" y="2919044"/>
            <a:ext cx="2606172" cy="4019571"/>
          </a:xfrm>
          <a:prstGeom prst="rect">
            <a:avLst/>
          </a:prstGeom>
        </p:spPr>
      </p:pic>
      <p:pic>
        <p:nvPicPr>
          <p:cNvPr id="5" name="Picture 4">
            <a:extLst>
              <a:ext uri="{FF2B5EF4-FFF2-40B4-BE49-F238E27FC236}">
                <a16:creationId xmlns:a16="http://schemas.microsoft.com/office/drawing/2014/main" id="{76F5C1E1-7D49-1C2D-89A1-4A8E25CFD9CE}"/>
              </a:ext>
            </a:extLst>
          </p:cNvPr>
          <p:cNvPicPr>
            <a:picLocks noChangeAspect="1"/>
          </p:cNvPicPr>
          <p:nvPr/>
        </p:nvPicPr>
        <p:blipFill>
          <a:blip r:embed="rId4"/>
          <a:stretch>
            <a:fillRect/>
          </a:stretch>
        </p:blipFill>
        <p:spPr>
          <a:xfrm>
            <a:off x="1235998" y="7210345"/>
            <a:ext cx="6544588" cy="4486901"/>
          </a:xfrm>
          <a:prstGeom prst="rect">
            <a:avLst/>
          </a:prstGeom>
        </p:spPr>
      </p:pic>
    </p:spTree>
    <p:extLst>
      <p:ext uri="{BB962C8B-B14F-4D97-AF65-F5344CB8AC3E}">
        <p14:creationId xmlns:p14="http://schemas.microsoft.com/office/powerpoint/2010/main" val="131669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A0351-9786-2703-CB2E-02E7AEAD2FC0}"/>
              </a:ext>
            </a:extLst>
          </p:cNvPr>
          <p:cNvPicPr>
            <a:picLocks noChangeAspect="1"/>
          </p:cNvPicPr>
          <p:nvPr/>
        </p:nvPicPr>
        <p:blipFill>
          <a:blip r:embed="rId2"/>
          <a:stretch>
            <a:fillRect/>
          </a:stretch>
        </p:blipFill>
        <p:spPr>
          <a:xfrm>
            <a:off x="0" y="464215"/>
            <a:ext cx="4213059" cy="4242216"/>
          </a:xfrm>
          <a:prstGeom prst="rect">
            <a:avLst/>
          </a:prstGeom>
        </p:spPr>
      </p:pic>
      <p:sp>
        <p:nvSpPr>
          <p:cNvPr id="6" name="TextBox 5">
            <a:extLst>
              <a:ext uri="{FF2B5EF4-FFF2-40B4-BE49-F238E27FC236}">
                <a16:creationId xmlns:a16="http://schemas.microsoft.com/office/drawing/2014/main" id="{68AE109F-9FFC-AECB-841E-6323FD9C4402}"/>
              </a:ext>
            </a:extLst>
          </p:cNvPr>
          <p:cNvSpPr txBox="1"/>
          <p:nvPr/>
        </p:nvSpPr>
        <p:spPr>
          <a:xfrm>
            <a:off x="0" y="5111646"/>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Wilson’s Raid – Goal is to destroy remaining confederate industry and neutralize remaining armies</a:t>
            </a:r>
          </a:p>
          <a:p>
            <a:pPr marL="742950" lvl="1" indent="-285750">
              <a:buFont typeface="Arial" panose="020B0604020202020204" pitchFamily="34" charset="0"/>
              <a:buChar char="•"/>
            </a:pPr>
            <a:r>
              <a:rPr lang="en-US" dirty="0"/>
              <a:t>Using the breach tactic, Wilson forced confederates to retreat to Selma at the battle of Plantersville</a:t>
            </a:r>
          </a:p>
          <a:p>
            <a:pPr marL="742950" lvl="1" indent="-285750">
              <a:buFont typeface="Arial" panose="020B0604020202020204" pitchFamily="34" charset="0"/>
              <a:buChar char="•"/>
            </a:pPr>
            <a:r>
              <a:rPr lang="en-US" dirty="0"/>
              <a:t>Battle of Selma</a:t>
            </a:r>
          </a:p>
          <a:p>
            <a:pPr marL="1200150" lvl="2" indent="-285750">
              <a:buFont typeface="Arial" panose="020B0604020202020204" pitchFamily="34" charset="0"/>
              <a:buChar char="•"/>
            </a:pPr>
            <a:r>
              <a:rPr lang="en-US" dirty="0"/>
              <a:t>Selma has three extensive fortifications: A line of sharpened tree spikes, barbed wire and a palisade with canons</a:t>
            </a:r>
          </a:p>
          <a:p>
            <a:pPr marL="1200150" lvl="2" indent="-285750">
              <a:buFont typeface="Arial" panose="020B0604020202020204" pitchFamily="34" charset="0"/>
              <a:buChar char="•"/>
            </a:pPr>
            <a:r>
              <a:rPr lang="en-US" dirty="0"/>
              <a:t>Wilson only has 1,600 men compared to the confederate’s 7,500</a:t>
            </a:r>
          </a:p>
          <a:p>
            <a:pPr marL="1200150" lvl="2" indent="-285750">
              <a:buFont typeface="Arial" panose="020B0604020202020204" pitchFamily="34" charset="0"/>
              <a:buChar char="•"/>
            </a:pPr>
            <a:r>
              <a:rPr lang="en-US" dirty="0"/>
              <a:t>Upon arrival, Wilson uses the high fire rate of the guns to barrage the confederates, while his men clear the spikes and barbed wire for the horses</a:t>
            </a:r>
          </a:p>
          <a:p>
            <a:pPr marL="1200150" lvl="2" indent="-285750">
              <a:buFont typeface="Arial" panose="020B0604020202020204" pitchFamily="34" charset="0"/>
              <a:buChar char="•"/>
            </a:pPr>
            <a:r>
              <a:rPr lang="en-US" dirty="0"/>
              <a:t>Once the obstacles have been cleared, the mounted infantry move in and sweep out the confederates</a:t>
            </a:r>
          </a:p>
          <a:p>
            <a:pPr marL="1200150" lvl="2" indent="-285750">
              <a:buFont typeface="Arial" panose="020B0604020202020204" pitchFamily="34" charset="0"/>
              <a:buChar char="•"/>
            </a:pPr>
            <a:r>
              <a:rPr lang="en-US" dirty="0"/>
              <a:t>During the civil war, to win an offensive battle, usually you would need 3 times the men as the defenders. The high fire rate of the breech loading rifles are even able to work against fortified defenders, which is significant.</a:t>
            </a:r>
          </a:p>
          <a:p>
            <a:pPr marL="742950" lvl="1" indent="-285750">
              <a:buFont typeface="Arial" panose="020B0604020202020204" pitchFamily="34" charset="0"/>
              <a:buChar char="•"/>
            </a:pPr>
            <a:r>
              <a:rPr lang="en-US" dirty="0"/>
              <a:t>After the battle at Selma, the Cavalry goes on to capture Jefferson Davis in Georgia </a:t>
            </a:r>
          </a:p>
        </p:txBody>
      </p:sp>
      <p:pic>
        <p:nvPicPr>
          <p:cNvPr id="9" name="Picture 8">
            <a:extLst>
              <a:ext uri="{FF2B5EF4-FFF2-40B4-BE49-F238E27FC236}">
                <a16:creationId xmlns:a16="http://schemas.microsoft.com/office/drawing/2014/main" id="{37B16DD7-164F-B46D-0AC2-E80A546B7928}"/>
              </a:ext>
            </a:extLst>
          </p:cNvPr>
          <p:cNvPicPr>
            <a:picLocks noChangeAspect="1"/>
          </p:cNvPicPr>
          <p:nvPr/>
        </p:nvPicPr>
        <p:blipFill>
          <a:blip r:embed="rId3"/>
          <a:stretch>
            <a:fillRect/>
          </a:stretch>
        </p:blipFill>
        <p:spPr>
          <a:xfrm>
            <a:off x="4236723" y="371225"/>
            <a:ext cx="4450077" cy="4740421"/>
          </a:xfrm>
          <a:prstGeom prst="rect">
            <a:avLst/>
          </a:prstGeom>
        </p:spPr>
      </p:pic>
    </p:spTree>
    <p:extLst>
      <p:ext uri="{BB962C8B-B14F-4D97-AF65-F5344CB8AC3E}">
        <p14:creationId xmlns:p14="http://schemas.microsoft.com/office/powerpoint/2010/main" val="136317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BE936-7168-F691-AF65-28A95C8FC8B9}"/>
              </a:ext>
            </a:extLst>
          </p:cNvPr>
          <p:cNvSpPr txBox="1"/>
          <p:nvPr/>
        </p:nvSpPr>
        <p:spPr>
          <a:xfrm>
            <a:off x="0" y="175364"/>
            <a:ext cx="8686799" cy="830997"/>
          </a:xfrm>
          <a:prstGeom prst="rect">
            <a:avLst/>
          </a:prstGeom>
          <a:noFill/>
        </p:spPr>
        <p:txBody>
          <a:bodyPr wrap="square" rtlCol="0">
            <a:spAutoFit/>
          </a:bodyPr>
          <a:lstStyle/>
          <a:p>
            <a:pPr algn="ctr"/>
            <a:r>
              <a:rPr lang="en-US" sz="4800" dirty="0"/>
              <a:t>Reconstruction</a:t>
            </a:r>
          </a:p>
        </p:txBody>
      </p:sp>
      <p:sp>
        <p:nvSpPr>
          <p:cNvPr id="6" name="TextBox 5">
            <a:extLst>
              <a:ext uri="{FF2B5EF4-FFF2-40B4-BE49-F238E27FC236}">
                <a16:creationId xmlns:a16="http://schemas.microsoft.com/office/drawing/2014/main" id="{41AE90C4-5B9B-F3A1-B2ED-003AB85EC65D}"/>
              </a:ext>
            </a:extLst>
          </p:cNvPr>
          <p:cNvSpPr txBox="1"/>
          <p:nvPr/>
        </p:nvSpPr>
        <p:spPr>
          <a:xfrm>
            <a:off x="0" y="1006360"/>
            <a:ext cx="8686800" cy="8402300"/>
          </a:xfrm>
          <a:prstGeom prst="rect">
            <a:avLst/>
          </a:prstGeom>
          <a:noFill/>
        </p:spPr>
        <p:txBody>
          <a:bodyPr wrap="square" rtlCol="0">
            <a:spAutoFit/>
          </a:bodyPr>
          <a:lstStyle/>
          <a:p>
            <a:pPr marL="285750" indent="-285750">
              <a:buFont typeface="Arial" panose="020B0604020202020204" pitchFamily="34" charset="0"/>
              <a:buChar char="•"/>
            </a:pPr>
            <a:r>
              <a:rPr lang="en-US" dirty="0"/>
              <a:t>Rapid Demobilization after the war</a:t>
            </a:r>
          </a:p>
          <a:p>
            <a:pPr marL="742950" lvl="1" indent="-285750">
              <a:buFont typeface="Arial" panose="020B0604020202020204" pitchFamily="34" charset="0"/>
              <a:buChar char="•"/>
            </a:pPr>
            <a:r>
              <a:rPr lang="en-US" dirty="0"/>
              <a:t>At this point, the American government and people still don’t believe in a standing army after at times of peace</a:t>
            </a:r>
          </a:p>
          <a:p>
            <a:pPr marL="742950" lvl="1" indent="-285750">
              <a:buFont typeface="Arial" panose="020B0604020202020204" pitchFamily="34" charset="0"/>
              <a:buChar char="•"/>
            </a:pPr>
            <a:r>
              <a:rPr lang="en-US" dirty="0"/>
              <a:t>Within a year, the size of the military went from over a million to 25,000</a:t>
            </a:r>
          </a:p>
          <a:p>
            <a:pPr marL="742950" lvl="1" indent="-285750">
              <a:buFont typeface="Arial" panose="020B0604020202020204" pitchFamily="34" charset="0"/>
              <a:buChar char="•"/>
            </a:pPr>
            <a:r>
              <a:rPr lang="en-US" dirty="0"/>
              <a:t>In 1870, only 52 ships were in the navy and most of them were obsolete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Integration of Black Troops</a:t>
            </a:r>
          </a:p>
          <a:p>
            <a:pPr marL="742950" lvl="1" indent="-285750">
              <a:buFont typeface="Arial" panose="020B0604020202020204" pitchFamily="34" charset="0"/>
              <a:buChar char="•"/>
            </a:pPr>
            <a:r>
              <a:rPr lang="en-US" dirty="0"/>
              <a:t>The US Colored Troops were created</a:t>
            </a:r>
          </a:p>
          <a:p>
            <a:pPr marL="742950" lvl="1" indent="-285750">
              <a:buFont typeface="Arial" panose="020B0604020202020204" pitchFamily="34" charset="0"/>
              <a:buChar char="•"/>
            </a:pPr>
            <a:r>
              <a:rPr lang="en-US" dirty="0"/>
              <a:t>Originally, they faced discrimination, as they were separate from the white troops and only white commissioned officers oversaw them</a:t>
            </a:r>
          </a:p>
          <a:p>
            <a:pPr marL="742950" lvl="1" indent="-285750">
              <a:buFont typeface="Arial" panose="020B0604020202020204" pitchFamily="34" charset="0"/>
              <a:buChar char="•"/>
            </a:pPr>
            <a:r>
              <a:rPr lang="en-US" dirty="0"/>
              <a:t>At the start of the employment of black people, they were mostly used for fatigue work.</a:t>
            </a:r>
          </a:p>
        </p:txBody>
      </p:sp>
      <p:pic>
        <p:nvPicPr>
          <p:cNvPr id="5" name="Picture 4">
            <a:extLst>
              <a:ext uri="{FF2B5EF4-FFF2-40B4-BE49-F238E27FC236}">
                <a16:creationId xmlns:a16="http://schemas.microsoft.com/office/drawing/2014/main" id="{B12448C7-9AE6-DE3C-0B12-495E6B77F293}"/>
              </a:ext>
            </a:extLst>
          </p:cNvPr>
          <p:cNvPicPr>
            <a:picLocks noChangeAspect="1"/>
          </p:cNvPicPr>
          <p:nvPr/>
        </p:nvPicPr>
        <p:blipFill>
          <a:blip r:embed="rId2"/>
          <a:stretch>
            <a:fillRect/>
          </a:stretch>
        </p:blipFill>
        <p:spPr>
          <a:xfrm>
            <a:off x="1866568" y="2450020"/>
            <a:ext cx="4807008" cy="5061633"/>
          </a:xfrm>
          <a:prstGeom prst="rect">
            <a:avLst/>
          </a:prstGeom>
        </p:spPr>
      </p:pic>
      <p:pic>
        <p:nvPicPr>
          <p:cNvPr id="9" name="Picture 8">
            <a:extLst>
              <a:ext uri="{FF2B5EF4-FFF2-40B4-BE49-F238E27FC236}">
                <a16:creationId xmlns:a16="http://schemas.microsoft.com/office/drawing/2014/main" id="{5808FFE1-F671-8C85-0391-2A24D55E8B7E}"/>
              </a:ext>
            </a:extLst>
          </p:cNvPr>
          <p:cNvPicPr>
            <a:picLocks noChangeAspect="1"/>
          </p:cNvPicPr>
          <p:nvPr/>
        </p:nvPicPr>
        <p:blipFill>
          <a:blip r:embed="rId3"/>
          <a:stretch>
            <a:fillRect/>
          </a:stretch>
        </p:blipFill>
        <p:spPr>
          <a:xfrm>
            <a:off x="4067022" y="9343627"/>
            <a:ext cx="4420217" cy="2848373"/>
          </a:xfrm>
          <a:prstGeom prst="rect">
            <a:avLst/>
          </a:prstGeom>
        </p:spPr>
      </p:pic>
      <p:pic>
        <p:nvPicPr>
          <p:cNvPr id="11" name="Picture 10">
            <a:extLst>
              <a:ext uri="{FF2B5EF4-FFF2-40B4-BE49-F238E27FC236}">
                <a16:creationId xmlns:a16="http://schemas.microsoft.com/office/drawing/2014/main" id="{C004B1BF-A4AF-4A3D-F21A-92FBEF23F11E}"/>
              </a:ext>
            </a:extLst>
          </p:cNvPr>
          <p:cNvPicPr>
            <a:picLocks noChangeAspect="1"/>
          </p:cNvPicPr>
          <p:nvPr/>
        </p:nvPicPr>
        <p:blipFill>
          <a:blip r:embed="rId4"/>
          <a:stretch>
            <a:fillRect/>
          </a:stretch>
        </p:blipFill>
        <p:spPr>
          <a:xfrm>
            <a:off x="364453" y="9343627"/>
            <a:ext cx="3147488" cy="2744456"/>
          </a:xfrm>
          <a:prstGeom prst="rect">
            <a:avLst/>
          </a:prstGeom>
        </p:spPr>
      </p:pic>
    </p:spTree>
    <p:extLst>
      <p:ext uri="{BB962C8B-B14F-4D97-AF65-F5344CB8AC3E}">
        <p14:creationId xmlns:p14="http://schemas.microsoft.com/office/powerpoint/2010/main" val="67289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3CA6A-9E2F-E67A-20D8-1F5B21C87C15}"/>
              </a:ext>
            </a:extLst>
          </p:cNvPr>
          <p:cNvPicPr>
            <a:picLocks noChangeAspect="1"/>
          </p:cNvPicPr>
          <p:nvPr/>
        </p:nvPicPr>
        <p:blipFill>
          <a:blip r:embed="rId2"/>
          <a:stretch>
            <a:fillRect/>
          </a:stretch>
        </p:blipFill>
        <p:spPr>
          <a:xfrm>
            <a:off x="89397" y="4068833"/>
            <a:ext cx="4670892" cy="2027167"/>
          </a:xfrm>
          <a:prstGeom prst="rect">
            <a:avLst/>
          </a:prstGeom>
        </p:spPr>
      </p:pic>
      <p:sp>
        <p:nvSpPr>
          <p:cNvPr id="2" name="TextBox 1">
            <a:extLst>
              <a:ext uri="{FF2B5EF4-FFF2-40B4-BE49-F238E27FC236}">
                <a16:creationId xmlns:a16="http://schemas.microsoft.com/office/drawing/2014/main" id="{B49B4D3C-3B48-EE25-2652-A4FE14629D17}"/>
              </a:ext>
            </a:extLst>
          </p:cNvPr>
          <p:cNvSpPr txBox="1"/>
          <p:nvPr/>
        </p:nvSpPr>
        <p:spPr>
          <a:xfrm>
            <a:off x="0" y="-1"/>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civil war, blacks completed their first successful civil rights protest</a:t>
            </a:r>
          </a:p>
          <a:p>
            <a:pPr marL="1200150" lvl="2" indent="-285750">
              <a:buFont typeface="Arial" panose="020B0604020202020204" pitchFamily="34" charset="0"/>
              <a:buChar char="•"/>
            </a:pPr>
            <a:r>
              <a:rPr lang="en-US" dirty="0"/>
              <a:t>Initially, blacks were supposed to be given the same pay as white troops, but the government skimped out and paid them less</a:t>
            </a:r>
          </a:p>
          <a:p>
            <a:pPr marL="1200150" lvl="2" indent="-285750">
              <a:buFont typeface="Arial" panose="020B0604020202020204" pitchFamily="34" charset="0"/>
              <a:buChar char="•"/>
            </a:pPr>
            <a:r>
              <a:rPr lang="en-US" dirty="0"/>
              <a:t>The 54</a:t>
            </a:r>
            <a:r>
              <a:rPr lang="en-US" baseline="30000" dirty="0"/>
              <a:t>th</a:t>
            </a:r>
            <a:r>
              <a:rPr lang="en-US" dirty="0"/>
              <a:t> and 55</a:t>
            </a:r>
            <a:r>
              <a:rPr lang="en-US" baseline="30000" dirty="0"/>
              <a:t>th</a:t>
            </a:r>
            <a:r>
              <a:rPr lang="en-US" dirty="0"/>
              <a:t> Massachusetts led a protest that expanded to most black troops.</a:t>
            </a:r>
          </a:p>
          <a:p>
            <a:pPr marL="1657350" lvl="3" indent="-285750">
              <a:buFont typeface="Arial" panose="020B0604020202020204" pitchFamily="34" charset="0"/>
              <a:buChar char="•"/>
            </a:pPr>
            <a:r>
              <a:rPr lang="en-US" dirty="0"/>
              <a:t>They would refuse pay as long as they were to be given less</a:t>
            </a:r>
          </a:p>
          <a:p>
            <a:pPr marL="2114550" lvl="4" indent="-285750">
              <a:buFont typeface="Arial" panose="020B0604020202020204" pitchFamily="34" charset="0"/>
              <a:buChar char="•"/>
            </a:pPr>
            <a:r>
              <a:rPr lang="en-US" dirty="0"/>
              <a:t>This worked because Northerners saw this as honorable</a:t>
            </a:r>
          </a:p>
          <a:p>
            <a:pPr marL="2571750" lvl="5" indent="-285750">
              <a:buFont typeface="Arial" panose="020B0604020202020204" pitchFamily="34" charset="0"/>
              <a:buChar char="•"/>
            </a:pPr>
            <a:r>
              <a:rPr lang="en-US" dirty="0"/>
              <a:t>They would still be willing to fight and due their duties even if they weren’t getting anything back from it</a:t>
            </a:r>
          </a:p>
          <a:p>
            <a:pPr marL="1200150" lvl="2" indent="-285750">
              <a:buFont typeface="Arial" panose="020B0604020202020204" pitchFamily="34" charset="0"/>
              <a:buChar char="•"/>
            </a:pPr>
            <a:r>
              <a:rPr lang="en-US" dirty="0"/>
              <a:t>Eventually, congress passed a law giving blacks equal pay and back dated it to the emancipation proclamation.</a:t>
            </a:r>
          </a:p>
          <a:p>
            <a:pPr marL="742950" lvl="1" indent="-285750">
              <a:buFont typeface="Arial" panose="020B0604020202020204" pitchFamily="34" charset="0"/>
              <a:buChar char="•"/>
            </a:pPr>
            <a:r>
              <a:rPr lang="en-US" dirty="0"/>
              <a:t>Also, during the war was the first time that blacks got to represent themselves equally in a court of law (military justice)</a:t>
            </a:r>
          </a:p>
        </p:txBody>
      </p:sp>
      <p:pic>
        <p:nvPicPr>
          <p:cNvPr id="6" name="Picture 5">
            <a:extLst>
              <a:ext uri="{FF2B5EF4-FFF2-40B4-BE49-F238E27FC236}">
                <a16:creationId xmlns:a16="http://schemas.microsoft.com/office/drawing/2014/main" id="{6975A46F-C638-4D0A-DBE7-A873F09820B2}"/>
              </a:ext>
            </a:extLst>
          </p:cNvPr>
          <p:cNvPicPr>
            <a:picLocks noChangeAspect="1"/>
          </p:cNvPicPr>
          <p:nvPr/>
        </p:nvPicPr>
        <p:blipFill>
          <a:blip r:embed="rId3"/>
          <a:stretch>
            <a:fillRect/>
          </a:stretch>
        </p:blipFill>
        <p:spPr>
          <a:xfrm>
            <a:off x="4881154" y="3438125"/>
            <a:ext cx="3684781" cy="2657875"/>
          </a:xfrm>
          <a:prstGeom prst="rect">
            <a:avLst/>
          </a:prstGeom>
        </p:spPr>
      </p:pic>
      <p:sp>
        <p:nvSpPr>
          <p:cNvPr id="7" name="TextBox 6">
            <a:extLst>
              <a:ext uri="{FF2B5EF4-FFF2-40B4-BE49-F238E27FC236}">
                <a16:creationId xmlns:a16="http://schemas.microsoft.com/office/drawing/2014/main" id="{33B5F594-70C4-33B5-FCDF-05A91368DAE7}"/>
              </a:ext>
            </a:extLst>
          </p:cNvPr>
          <p:cNvSpPr txBox="1"/>
          <p:nvPr/>
        </p:nvSpPr>
        <p:spPr>
          <a:xfrm>
            <a:off x="0" y="628684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Southern civil war (1865-1877)</a:t>
            </a:r>
          </a:p>
          <a:p>
            <a:pPr marL="742950" lvl="1" indent="-285750">
              <a:buFont typeface="Arial" panose="020B0604020202020204" pitchFamily="34" charset="0"/>
              <a:buChar char="•"/>
            </a:pPr>
            <a:r>
              <a:rPr lang="en-US" dirty="0"/>
              <a:t>The civil war ended as a series of surrenders—there was no treaty.</a:t>
            </a:r>
          </a:p>
          <a:p>
            <a:pPr marL="1200150" lvl="2" indent="-285750">
              <a:buFont typeface="Arial" panose="020B0604020202020204" pitchFamily="34" charset="0"/>
              <a:buChar char="•"/>
            </a:pPr>
            <a:r>
              <a:rPr lang="en-US" dirty="0"/>
              <a:t>Final surrender in 1865</a:t>
            </a:r>
          </a:p>
          <a:p>
            <a:pPr marL="742950" lvl="1" indent="-285750">
              <a:buFont typeface="Arial" panose="020B0604020202020204" pitchFamily="34" charset="0"/>
              <a:buChar char="•"/>
            </a:pPr>
            <a:r>
              <a:rPr lang="en-US" dirty="0"/>
              <a:t>After surrendering, confederates had to go back home where black men were usually put in charge of the garrisons. This was done on purpose by the Union</a:t>
            </a:r>
          </a:p>
          <a:p>
            <a:pPr marL="1200150" lvl="2" indent="-285750">
              <a:buFont typeface="Arial" panose="020B0604020202020204" pitchFamily="34" charset="0"/>
              <a:buChar char="•"/>
            </a:pPr>
            <a:r>
              <a:rPr lang="en-US" dirty="0"/>
              <a:t>This leads to a build up of resentment towards blacks</a:t>
            </a:r>
          </a:p>
          <a:p>
            <a:pPr marL="742950" lvl="1" indent="-285750">
              <a:buFont typeface="Arial" panose="020B0604020202020204" pitchFamily="34" charset="0"/>
              <a:buChar char="•"/>
            </a:pPr>
            <a:r>
              <a:rPr lang="en-US" dirty="0"/>
              <a:t>After the war, a terror campaign against blacks and whites that supported the union started</a:t>
            </a:r>
          </a:p>
          <a:p>
            <a:pPr marL="285750" indent="-285750">
              <a:buFont typeface="Arial" panose="020B0604020202020204" pitchFamily="34" charset="0"/>
              <a:buChar char="•"/>
            </a:pPr>
            <a:r>
              <a:rPr lang="en-US" dirty="0"/>
              <a:t>Reconstruction Act</a:t>
            </a:r>
          </a:p>
          <a:p>
            <a:pPr marL="742950" lvl="1" indent="-285750">
              <a:buFont typeface="Arial" panose="020B0604020202020204" pitchFamily="34" charset="0"/>
              <a:buChar char="•"/>
            </a:pPr>
            <a:r>
              <a:rPr lang="en-US" dirty="0"/>
              <a:t>Separated the South into 6 military districts, each government by a general</a:t>
            </a:r>
          </a:p>
          <a:p>
            <a:pPr marL="742950" lvl="1" indent="-285750">
              <a:buFont typeface="Arial" panose="020B0604020202020204" pitchFamily="34" charset="0"/>
              <a:buChar char="•"/>
            </a:pPr>
            <a:r>
              <a:rPr lang="en-US" dirty="0"/>
              <a:t>Forced Southern states to amend their constitution allowing black men to vote before being allowed back in the union</a:t>
            </a:r>
          </a:p>
          <a:p>
            <a:pPr marL="742950" lvl="1" indent="-285750">
              <a:buFont typeface="Arial" panose="020B0604020202020204" pitchFamily="34" charset="0"/>
              <a:buChar char="•"/>
            </a:pPr>
            <a:r>
              <a:rPr lang="en-US" dirty="0"/>
              <a:t>After Lincoln died, Johnson became president, who people usually say is the worst in history</a:t>
            </a:r>
          </a:p>
          <a:p>
            <a:pPr marL="1200150" lvl="2" indent="-285750">
              <a:buFont typeface="Arial" panose="020B0604020202020204" pitchFamily="34" charset="0"/>
              <a:buChar char="•"/>
            </a:pPr>
            <a:r>
              <a:rPr lang="en-US" dirty="0"/>
              <a:t>He wanted Southern states to be readmitted quickly and not require states to allow blacks to vote</a:t>
            </a:r>
          </a:p>
        </p:txBody>
      </p:sp>
    </p:spTree>
    <p:extLst>
      <p:ext uri="{BB962C8B-B14F-4D97-AF65-F5344CB8AC3E}">
        <p14:creationId xmlns:p14="http://schemas.microsoft.com/office/powerpoint/2010/main" val="326305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B496B-18CB-8EAD-2F59-7A918D86DE71}"/>
              </a:ext>
            </a:extLst>
          </p:cNvPr>
          <p:cNvPicPr>
            <a:picLocks noChangeAspect="1"/>
          </p:cNvPicPr>
          <p:nvPr/>
        </p:nvPicPr>
        <p:blipFill>
          <a:blip r:embed="rId2"/>
          <a:stretch>
            <a:fillRect/>
          </a:stretch>
        </p:blipFill>
        <p:spPr>
          <a:xfrm>
            <a:off x="285183" y="0"/>
            <a:ext cx="8116433" cy="4715533"/>
          </a:xfrm>
          <a:prstGeom prst="rect">
            <a:avLst/>
          </a:prstGeom>
        </p:spPr>
      </p:pic>
      <p:sp>
        <p:nvSpPr>
          <p:cNvPr id="4" name="TextBox 3">
            <a:extLst>
              <a:ext uri="{FF2B5EF4-FFF2-40B4-BE49-F238E27FC236}">
                <a16:creationId xmlns:a16="http://schemas.microsoft.com/office/drawing/2014/main" id="{B290E144-4AC1-B3D4-9376-4459A32232FD}"/>
              </a:ext>
            </a:extLst>
          </p:cNvPr>
          <p:cNvSpPr txBox="1"/>
          <p:nvPr/>
        </p:nvSpPr>
        <p:spPr>
          <a:xfrm>
            <a:off x="1" y="471553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Disputes came up between republican military governors and Andrew Johnson</a:t>
            </a:r>
          </a:p>
          <a:p>
            <a:pPr marL="742950" lvl="1" indent="-285750">
              <a:buFont typeface="Arial" panose="020B0604020202020204" pitchFamily="34" charset="0"/>
              <a:buChar char="•"/>
            </a:pPr>
            <a:r>
              <a:rPr lang="en-US" dirty="0"/>
              <a:t>In the reconstruction act, people who held office in the South and supported the rebel government weren’t allowed to vote</a:t>
            </a:r>
          </a:p>
          <a:p>
            <a:pPr marL="1200150" lvl="2" indent="-285750">
              <a:buFont typeface="Arial" panose="020B0604020202020204" pitchFamily="34" charset="0"/>
              <a:buChar char="•"/>
            </a:pPr>
            <a:r>
              <a:rPr lang="en-US" dirty="0"/>
              <a:t>Phil Sheridan interpreted this very strictly, and Johnson didn’t like it, so he fired him</a:t>
            </a:r>
          </a:p>
          <a:p>
            <a:pPr marL="1657350" lvl="3" indent="-285750">
              <a:buFont typeface="Arial" panose="020B0604020202020204" pitchFamily="34" charset="0"/>
              <a:buChar char="•"/>
            </a:pPr>
            <a:r>
              <a:rPr lang="en-US" dirty="0"/>
              <a:t>This and other decisions made by Johnson lead to the republican congress impeaching him, so he complied to their demands more after that</a:t>
            </a:r>
          </a:p>
          <a:p>
            <a:pPr marL="1657350" lvl="3" indent="-285750">
              <a:buFont typeface="Arial" panose="020B0604020202020204" pitchFamily="34" charset="0"/>
              <a:buChar char="•"/>
            </a:pPr>
            <a:r>
              <a:rPr lang="en-US" dirty="0"/>
              <a:t>Led to a stricter interpretation of the reconstruction act being used, and biracial governments being put in power</a:t>
            </a:r>
          </a:p>
        </p:txBody>
      </p:sp>
      <p:pic>
        <p:nvPicPr>
          <p:cNvPr id="6" name="Picture 5">
            <a:extLst>
              <a:ext uri="{FF2B5EF4-FFF2-40B4-BE49-F238E27FC236}">
                <a16:creationId xmlns:a16="http://schemas.microsoft.com/office/drawing/2014/main" id="{92672E01-9FE2-1B6D-B22F-CB0DA3D0022E}"/>
              </a:ext>
            </a:extLst>
          </p:cNvPr>
          <p:cNvPicPr>
            <a:picLocks noChangeAspect="1"/>
          </p:cNvPicPr>
          <p:nvPr/>
        </p:nvPicPr>
        <p:blipFill>
          <a:blip r:embed="rId3"/>
          <a:stretch>
            <a:fillRect/>
          </a:stretch>
        </p:blipFill>
        <p:spPr>
          <a:xfrm>
            <a:off x="595916" y="7588770"/>
            <a:ext cx="3404261" cy="4493258"/>
          </a:xfrm>
          <a:prstGeom prst="rect">
            <a:avLst/>
          </a:prstGeom>
        </p:spPr>
      </p:pic>
      <p:pic>
        <p:nvPicPr>
          <p:cNvPr id="8" name="Picture 7">
            <a:extLst>
              <a:ext uri="{FF2B5EF4-FFF2-40B4-BE49-F238E27FC236}">
                <a16:creationId xmlns:a16="http://schemas.microsoft.com/office/drawing/2014/main" id="{6B9FB05C-F712-4D9B-6372-3430B634BA64}"/>
              </a:ext>
            </a:extLst>
          </p:cNvPr>
          <p:cNvPicPr>
            <a:picLocks noChangeAspect="1"/>
          </p:cNvPicPr>
          <p:nvPr/>
        </p:nvPicPr>
        <p:blipFill>
          <a:blip r:embed="rId4"/>
          <a:stretch>
            <a:fillRect/>
          </a:stretch>
        </p:blipFill>
        <p:spPr>
          <a:xfrm>
            <a:off x="4686624" y="7528808"/>
            <a:ext cx="3333114" cy="4493259"/>
          </a:xfrm>
          <a:prstGeom prst="rect">
            <a:avLst/>
          </a:prstGeom>
        </p:spPr>
      </p:pic>
    </p:spTree>
    <p:extLst>
      <p:ext uri="{BB962C8B-B14F-4D97-AF65-F5344CB8AC3E}">
        <p14:creationId xmlns:p14="http://schemas.microsoft.com/office/powerpoint/2010/main" val="2499389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4DF3D-F63B-7A33-5CDA-9F7F15E047F8}"/>
              </a:ext>
            </a:extLst>
          </p:cNvPr>
          <p:cNvPicPr>
            <a:picLocks noChangeAspect="1"/>
          </p:cNvPicPr>
          <p:nvPr/>
        </p:nvPicPr>
        <p:blipFill>
          <a:blip r:embed="rId2"/>
          <a:stretch>
            <a:fillRect/>
          </a:stretch>
        </p:blipFill>
        <p:spPr>
          <a:xfrm>
            <a:off x="719532" y="5355312"/>
            <a:ext cx="7247736" cy="5556598"/>
          </a:xfrm>
          <a:prstGeom prst="rect">
            <a:avLst/>
          </a:prstGeom>
        </p:spPr>
      </p:pic>
      <p:sp>
        <p:nvSpPr>
          <p:cNvPr id="4" name="TextBox 3">
            <a:extLst>
              <a:ext uri="{FF2B5EF4-FFF2-40B4-BE49-F238E27FC236}">
                <a16:creationId xmlns:a16="http://schemas.microsoft.com/office/drawing/2014/main" id="{DCB6CF0E-A202-2982-CD17-5A9406139C92}"/>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the end of the occupation of the South, increased violence towards blacks and republicans occurred</a:t>
            </a:r>
          </a:p>
          <a:p>
            <a:pPr marL="742950" lvl="1" indent="-285750">
              <a:buFont typeface="Arial" panose="020B0604020202020204" pitchFamily="34" charset="0"/>
              <a:buChar char="•"/>
            </a:pPr>
            <a:r>
              <a:rPr lang="en-US" dirty="0"/>
              <a:t>Hundreds of political murders happened during the 1868 elections, leaving hundreds dead. </a:t>
            </a:r>
          </a:p>
          <a:p>
            <a:pPr marL="1200150" lvl="2" indent="-285750">
              <a:buFont typeface="Arial" panose="020B0604020202020204" pitchFamily="34" charset="0"/>
              <a:buChar char="•"/>
            </a:pPr>
            <a:r>
              <a:rPr lang="en-US" dirty="0"/>
              <a:t>Lead to extremely low turnouts among blacks and republicans</a:t>
            </a:r>
          </a:p>
          <a:p>
            <a:pPr marL="742950" lvl="1" indent="-285750">
              <a:buFont typeface="Arial" panose="020B0604020202020204" pitchFamily="34" charset="0"/>
              <a:buChar char="•"/>
            </a:pPr>
            <a:r>
              <a:rPr lang="en-US" dirty="0"/>
              <a:t>Monroe County Mississippi</a:t>
            </a:r>
          </a:p>
          <a:p>
            <a:pPr marL="1200150" lvl="2" indent="-285750">
              <a:buFont typeface="Arial" panose="020B0604020202020204" pitchFamily="34" charset="0"/>
              <a:buChar char="•"/>
            </a:pPr>
            <a:r>
              <a:rPr lang="en-US" dirty="0"/>
              <a:t>The KKK and other para-military groups set up in front of the courthouse on election day</a:t>
            </a:r>
          </a:p>
          <a:p>
            <a:pPr marL="1657350" lvl="3" indent="-285750">
              <a:buFont typeface="Arial" panose="020B0604020202020204" pitchFamily="34" charset="0"/>
              <a:buChar char="•"/>
            </a:pPr>
            <a:r>
              <a:rPr lang="en-US" dirty="0"/>
              <a:t>They said that if they saw anyone vote republican there that they would open fire on them</a:t>
            </a:r>
          </a:p>
          <a:p>
            <a:pPr marL="2114550" lvl="4" indent="-285750">
              <a:buFont typeface="Arial" panose="020B0604020202020204" pitchFamily="34" charset="0"/>
              <a:buChar char="•"/>
            </a:pPr>
            <a:r>
              <a:rPr lang="en-US" dirty="0"/>
              <a:t>They knew who they voted for because they would either bring  a blue or red card up to the ballot and put it in</a:t>
            </a:r>
          </a:p>
          <a:p>
            <a:pPr marL="2114550" lvl="4" indent="-285750">
              <a:buFont typeface="Arial" panose="020B0604020202020204" pitchFamily="34" charset="0"/>
              <a:buChar char="•"/>
            </a:pPr>
            <a:r>
              <a:rPr lang="en-US" dirty="0"/>
              <a:t>No votes for a republican were counted in the county</a:t>
            </a:r>
          </a:p>
          <a:p>
            <a:pPr marL="742950" lvl="1" indent="-285750">
              <a:buFont typeface="Arial" panose="020B0604020202020204" pitchFamily="34" charset="0"/>
              <a:buChar char="•"/>
            </a:pPr>
            <a:r>
              <a:rPr lang="en-US" dirty="0"/>
              <a:t>Battle of Liberty Place – New Orleans, 1874</a:t>
            </a:r>
          </a:p>
          <a:p>
            <a:pPr marL="1200150" lvl="2" indent="-285750">
              <a:buFont typeface="Arial" panose="020B0604020202020204" pitchFamily="34" charset="0"/>
              <a:buChar char="•"/>
            </a:pPr>
            <a:r>
              <a:rPr lang="en-US" dirty="0"/>
              <a:t>3000 paramilitary soldiers attempted to steal arms from the city</a:t>
            </a:r>
          </a:p>
          <a:p>
            <a:pPr marL="1657350" lvl="3" indent="-285750">
              <a:buFont typeface="Arial" panose="020B0604020202020204" pitchFamily="34" charset="0"/>
              <a:buChar char="•"/>
            </a:pPr>
            <a:r>
              <a:rPr lang="en-US" dirty="0"/>
              <a:t>New Orleans militia came out to fight them</a:t>
            </a:r>
          </a:p>
          <a:p>
            <a:pPr marL="2114550" lvl="4" indent="-285750">
              <a:buFont typeface="Arial" panose="020B0604020202020204" pitchFamily="34" charset="0"/>
              <a:buChar char="•"/>
            </a:pPr>
            <a:r>
              <a:rPr lang="en-US" dirty="0"/>
              <a:t>After a bloody battle in the street, the paramilitary captured the weapons and dispersed them among people in Louisiana</a:t>
            </a:r>
          </a:p>
          <a:p>
            <a:pPr marL="742950" lvl="1" indent="-285750">
              <a:buFont typeface="Arial" panose="020B0604020202020204" pitchFamily="34" charset="0"/>
              <a:buChar char="•"/>
            </a:pPr>
            <a:r>
              <a:rPr lang="en-US" dirty="0"/>
              <a:t>All biracial governments established during the occupation fell</a:t>
            </a:r>
          </a:p>
        </p:txBody>
      </p:sp>
    </p:spTree>
    <p:extLst>
      <p:ext uri="{BB962C8B-B14F-4D97-AF65-F5344CB8AC3E}">
        <p14:creationId xmlns:p14="http://schemas.microsoft.com/office/powerpoint/2010/main" val="117509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67086-5079-DF7F-A5FA-3E20E5BC863E}"/>
              </a:ext>
            </a:extLst>
          </p:cNvPr>
          <p:cNvSpPr txBox="1"/>
          <p:nvPr/>
        </p:nvSpPr>
        <p:spPr>
          <a:xfrm>
            <a:off x="0" y="175364"/>
            <a:ext cx="8686799" cy="830997"/>
          </a:xfrm>
          <a:prstGeom prst="rect">
            <a:avLst/>
          </a:prstGeom>
          <a:noFill/>
        </p:spPr>
        <p:txBody>
          <a:bodyPr wrap="square" rtlCol="0">
            <a:spAutoFit/>
          </a:bodyPr>
          <a:lstStyle/>
          <a:p>
            <a:pPr algn="ctr"/>
            <a:r>
              <a:rPr lang="en-US" sz="4800" dirty="0"/>
              <a:t>Western Wars</a:t>
            </a:r>
          </a:p>
        </p:txBody>
      </p:sp>
      <p:pic>
        <p:nvPicPr>
          <p:cNvPr id="4" name="Picture 3">
            <a:extLst>
              <a:ext uri="{FF2B5EF4-FFF2-40B4-BE49-F238E27FC236}">
                <a16:creationId xmlns:a16="http://schemas.microsoft.com/office/drawing/2014/main" id="{9F5486D9-202F-6293-BDD8-E9822B5D2453}"/>
              </a:ext>
            </a:extLst>
          </p:cNvPr>
          <p:cNvPicPr>
            <a:picLocks noChangeAspect="1"/>
          </p:cNvPicPr>
          <p:nvPr/>
        </p:nvPicPr>
        <p:blipFill>
          <a:blip r:embed="rId2"/>
          <a:stretch>
            <a:fillRect/>
          </a:stretch>
        </p:blipFill>
        <p:spPr>
          <a:xfrm>
            <a:off x="3183" y="837466"/>
            <a:ext cx="8683616" cy="6987400"/>
          </a:xfrm>
          <a:prstGeom prst="rect">
            <a:avLst/>
          </a:prstGeom>
        </p:spPr>
      </p:pic>
      <p:sp>
        <p:nvSpPr>
          <p:cNvPr id="5" name="TextBox 4">
            <a:extLst>
              <a:ext uri="{FF2B5EF4-FFF2-40B4-BE49-F238E27FC236}">
                <a16:creationId xmlns:a16="http://schemas.microsoft.com/office/drawing/2014/main" id="{A6FC698A-0FEF-26C2-598F-42EB471CB00B}"/>
              </a:ext>
            </a:extLst>
          </p:cNvPr>
          <p:cNvSpPr txBox="1"/>
          <p:nvPr/>
        </p:nvSpPr>
        <p:spPr>
          <a:xfrm>
            <a:off x="0" y="784063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four zones of warfare against native Americans</a:t>
            </a:r>
          </a:p>
          <a:p>
            <a:pPr marL="742950" lvl="1" indent="-285750">
              <a:buFont typeface="Arial" panose="020B0604020202020204" pitchFamily="34" charset="0"/>
              <a:buChar char="•"/>
            </a:pPr>
            <a:r>
              <a:rPr lang="en-US" dirty="0"/>
              <a:t>Midwest with the Comanche ans Sioux</a:t>
            </a:r>
          </a:p>
          <a:p>
            <a:pPr marL="742950" lvl="1" indent="-285750">
              <a:buFont typeface="Arial" panose="020B0604020202020204" pitchFamily="34" charset="0"/>
              <a:buChar char="•"/>
            </a:pPr>
            <a:r>
              <a:rPr lang="en-US" dirty="0"/>
              <a:t>Southwest with the Apache</a:t>
            </a:r>
          </a:p>
          <a:p>
            <a:pPr marL="742950" lvl="1" indent="-285750">
              <a:buFont typeface="Arial" panose="020B0604020202020204" pitchFamily="34" charset="0"/>
              <a:buChar char="•"/>
            </a:pPr>
            <a:r>
              <a:rPr lang="en-US" dirty="0"/>
              <a:t>Mountains with Cheyenne and Sioux</a:t>
            </a:r>
          </a:p>
          <a:p>
            <a:pPr marL="742950" lvl="1" indent="-285750">
              <a:buFont typeface="Arial" panose="020B0604020202020204" pitchFamily="34" charset="0"/>
              <a:buChar char="•"/>
            </a:pPr>
            <a:r>
              <a:rPr lang="en-US" dirty="0"/>
              <a:t>Pacific Northwest</a:t>
            </a:r>
          </a:p>
          <a:p>
            <a:pPr marL="285750" indent="-285750">
              <a:buFont typeface="Arial" panose="020B0604020202020204" pitchFamily="34" charset="0"/>
              <a:buChar char="•"/>
            </a:pPr>
            <a:r>
              <a:rPr lang="en-US" dirty="0"/>
              <a:t>Comanche – Panhandles of Texas and Oklahoma</a:t>
            </a:r>
          </a:p>
          <a:p>
            <a:pPr marL="742950" lvl="1" indent="-285750">
              <a:buFont typeface="Arial" panose="020B0604020202020204" pitchFamily="34" charset="0"/>
              <a:buChar char="•"/>
            </a:pPr>
            <a:r>
              <a:rPr lang="en-US" dirty="0"/>
              <a:t>The government wanted to move them into an Indian reservation in Oklahoma</a:t>
            </a:r>
          </a:p>
          <a:p>
            <a:pPr marL="742950" lvl="1" indent="-285750">
              <a:buFont typeface="Arial" panose="020B0604020202020204" pitchFamily="34" charset="0"/>
              <a:buChar char="•"/>
            </a:pPr>
            <a:r>
              <a:rPr lang="en-US" dirty="0"/>
              <a:t>The initial strategy to defeat them was to prevent them from hunting buffalo</a:t>
            </a:r>
          </a:p>
          <a:p>
            <a:pPr marL="742950" lvl="1" indent="-285750">
              <a:buFont typeface="Arial" panose="020B0604020202020204" pitchFamily="34" charset="0"/>
              <a:buChar char="•"/>
            </a:pPr>
            <a:r>
              <a:rPr lang="en-US" dirty="0"/>
              <a:t>Last Successful Comanche War</a:t>
            </a:r>
          </a:p>
          <a:p>
            <a:pPr marL="1200150" lvl="2" indent="-285750">
              <a:buFont typeface="Arial" panose="020B0604020202020204" pitchFamily="34" charset="0"/>
              <a:buChar char="•"/>
            </a:pPr>
            <a:r>
              <a:rPr lang="en-US" dirty="0"/>
              <a:t>Ranald Mackenzie vs. Quanah Parker</a:t>
            </a:r>
          </a:p>
          <a:p>
            <a:pPr marL="1200150" lvl="2" indent="-285750">
              <a:buFont typeface="Arial" panose="020B0604020202020204" pitchFamily="34" charset="0"/>
              <a:buChar char="•"/>
            </a:pPr>
            <a:r>
              <a:rPr lang="en-US" dirty="0"/>
              <a:t>Ranald get gets the Tonkowah – the  Comanche’s enemy to lead them to Palo Duro Canyon, where the Comanche have set up camp for the winter</a:t>
            </a:r>
          </a:p>
          <a:p>
            <a:pPr marL="1657350" lvl="3" indent="-285750">
              <a:buFont typeface="Arial" panose="020B0604020202020204" pitchFamily="34" charset="0"/>
              <a:buChar char="•"/>
            </a:pPr>
            <a:r>
              <a:rPr lang="en-US" dirty="0"/>
              <a:t>Mackenzie sends forces on both ends of the ravine and moves inwards to the Comanche</a:t>
            </a:r>
          </a:p>
          <a:p>
            <a:pPr marL="1657350" lvl="3" indent="-285750">
              <a:buFont typeface="Arial" panose="020B0604020202020204" pitchFamily="34" charset="0"/>
              <a:buChar char="•"/>
            </a:pPr>
            <a:r>
              <a:rPr lang="en-US" dirty="0"/>
              <a:t>Lets the Comanche escape, but not before killing all their horses</a:t>
            </a:r>
          </a:p>
        </p:txBody>
      </p:sp>
    </p:spTree>
    <p:extLst>
      <p:ext uri="{BB962C8B-B14F-4D97-AF65-F5344CB8AC3E}">
        <p14:creationId xmlns:p14="http://schemas.microsoft.com/office/powerpoint/2010/main" val="1902620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EF412-1FA9-4D75-7BE1-7AFDB480AC2C}"/>
              </a:ext>
            </a:extLst>
          </p:cNvPr>
          <p:cNvPicPr>
            <a:picLocks noChangeAspect="1"/>
          </p:cNvPicPr>
          <p:nvPr/>
        </p:nvPicPr>
        <p:blipFill>
          <a:blip r:embed="rId2"/>
          <a:stretch>
            <a:fillRect/>
          </a:stretch>
        </p:blipFill>
        <p:spPr>
          <a:xfrm>
            <a:off x="144073" y="0"/>
            <a:ext cx="2232554" cy="3134162"/>
          </a:xfrm>
          <a:prstGeom prst="rect">
            <a:avLst/>
          </a:prstGeom>
        </p:spPr>
      </p:pic>
      <p:pic>
        <p:nvPicPr>
          <p:cNvPr id="5" name="Picture 4">
            <a:extLst>
              <a:ext uri="{FF2B5EF4-FFF2-40B4-BE49-F238E27FC236}">
                <a16:creationId xmlns:a16="http://schemas.microsoft.com/office/drawing/2014/main" id="{04821646-7BDD-1378-B7ED-DB1B2ED1B83D}"/>
              </a:ext>
            </a:extLst>
          </p:cNvPr>
          <p:cNvPicPr>
            <a:picLocks noChangeAspect="1"/>
          </p:cNvPicPr>
          <p:nvPr/>
        </p:nvPicPr>
        <p:blipFill>
          <a:blip r:embed="rId3"/>
          <a:stretch>
            <a:fillRect/>
          </a:stretch>
        </p:blipFill>
        <p:spPr>
          <a:xfrm>
            <a:off x="2352862" y="0"/>
            <a:ext cx="5058481" cy="3134162"/>
          </a:xfrm>
          <a:prstGeom prst="rect">
            <a:avLst/>
          </a:prstGeom>
        </p:spPr>
      </p:pic>
      <p:pic>
        <p:nvPicPr>
          <p:cNvPr id="7" name="Picture 6">
            <a:extLst>
              <a:ext uri="{FF2B5EF4-FFF2-40B4-BE49-F238E27FC236}">
                <a16:creationId xmlns:a16="http://schemas.microsoft.com/office/drawing/2014/main" id="{7C336DF7-1BF0-3480-7CC6-E896D555EBB0}"/>
              </a:ext>
            </a:extLst>
          </p:cNvPr>
          <p:cNvPicPr>
            <a:picLocks noChangeAspect="1"/>
          </p:cNvPicPr>
          <p:nvPr/>
        </p:nvPicPr>
        <p:blipFill>
          <a:blip r:embed="rId4"/>
          <a:stretch>
            <a:fillRect/>
          </a:stretch>
        </p:blipFill>
        <p:spPr>
          <a:xfrm>
            <a:off x="7411343" y="0"/>
            <a:ext cx="1275457" cy="3134162"/>
          </a:xfrm>
          <a:prstGeom prst="rect">
            <a:avLst/>
          </a:prstGeom>
        </p:spPr>
      </p:pic>
      <p:pic>
        <p:nvPicPr>
          <p:cNvPr id="9" name="Picture 8">
            <a:extLst>
              <a:ext uri="{FF2B5EF4-FFF2-40B4-BE49-F238E27FC236}">
                <a16:creationId xmlns:a16="http://schemas.microsoft.com/office/drawing/2014/main" id="{142750CB-2E90-B25B-7E2A-399F99DCC51D}"/>
              </a:ext>
            </a:extLst>
          </p:cNvPr>
          <p:cNvPicPr>
            <a:picLocks noChangeAspect="1"/>
          </p:cNvPicPr>
          <p:nvPr/>
        </p:nvPicPr>
        <p:blipFill>
          <a:blip r:embed="rId5"/>
          <a:stretch>
            <a:fillRect/>
          </a:stretch>
        </p:blipFill>
        <p:spPr>
          <a:xfrm>
            <a:off x="-17071" y="3134162"/>
            <a:ext cx="8686800" cy="3943575"/>
          </a:xfrm>
          <a:prstGeom prst="rect">
            <a:avLst/>
          </a:prstGeom>
        </p:spPr>
      </p:pic>
      <p:sp>
        <p:nvSpPr>
          <p:cNvPr id="10" name="TextBox 9">
            <a:extLst>
              <a:ext uri="{FF2B5EF4-FFF2-40B4-BE49-F238E27FC236}">
                <a16:creationId xmlns:a16="http://schemas.microsoft.com/office/drawing/2014/main" id="{93A14E92-82B5-8185-18A6-763A86ECF505}"/>
              </a:ext>
            </a:extLst>
          </p:cNvPr>
          <p:cNvSpPr txBox="1"/>
          <p:nvPr/>
        </p:nvSpPr>
        <p:spPr>
          <a:xfrm>
            <a:off x="0" y="7255239"/>
            <a:ext cx="8559384"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Mackenzie killing all the horses is the nail in the coffin for the Comanche</a:t>
            </a:r>
          </a:p>
          <a:p>
            <a:pPr marL="1657350" lvl="3" indent="-285750">
              <a:buFont typeface="Arial" panose="020B0604020202020204" pitchFamily="34" charset="0"/>
              <a:buChar char="•"/>
            </a:pPr>
            <a:r>
              <a:rPr lang="en-US" dirty="0"/>
              <a:t>One by one, the Comanche come to the reserve because they can’t hunt any buffalo</a:t>
            </a:r>
          </a:p>
        </p:txBody>
      </p:sp>
      <p:pic>
        <p:nvPicPr>
          <p:cNvPr id="12" name="Picture 11">
            <a:extLst>
              <a:ext uri="{FF2B5EF4-FFF2-40B4-BE49-F238E27FC236}">
                <a16:creationId xmlns:a16="http://schemas.microsoft.com/office/drawing/2014/main" id="{03643DAC-1D0A-6919-26EE-51C2F14D7150}"/>
              </a:ext>
            </a:extLst>
          </p:cNvPr>
          <p:cNvPicPr>
            <a:picLocks noChangeAspect="1"/>
          </p:cNvPicPr>
          <p:nvPr/>
        </p:nvPicPr>
        <p:blipFill>
          <a:blip r:embed="rId6"/>
          <a:stretch>
            <a:fillRect/>
          </a:stretch>
        </p:blipFill>
        <p:spPr>
          <a:xfrm>
            <a:off x="-17071" y="8356071"/>
            <a:ext cx="4161121" cy="3835929"/>
          </a:xfrm>
          <a:prstGeom prst="rect">
            <a:avLst/>
          </a:prstGeom>
        </p:spPr>
      </p:pic>
      <p:pic>
        <p:nvPicPr>
          <p:cNvPr id="14" name="Picture 13">
            <a:extLst>
              <a:ext uri="{FF2B5EF4-FFF2-40B4-BE49-F238E27FC236}">
                <a16:creationId xmlns:a16="http://schemas.microsoft.com/office/drawing/2014/main" id="{97EB7465-5BC4-F3E4-54D5-1DC689E5DF3F}"/>
              </a:ext>
            </a:extLst>
          </p:cNvPr>
          <p:cNvPicPr>
            <a:picLocks noChangeAspect="1"/>
          </p:cNvPicPr>
          <p:nvPr/>
        </p:nvPicPr>
        <p:blipFill>
          <a:blip r:embed="rId7"/>
          <a:stretch>
            <a:fillRect/>
          </a:stretch>
        </p:blipFill>
        <p:spPr>
          <a:xfrm>
            <a:off x="4261634" y="8595678"/>
            <a:ext cx="4408095" cy="2894556"/>
          </a:xfrm>
          <a:prstGeom prst="rect">
            <a:avLst/>
          </a:prstGeom>
        </p:spPr>
      </p:pic>
    </p:spTree>
    <p:extLst>
      <p:ext uri="{BB962C8B-B14F-4D97-AF65-F5344CB8AC3E}">
        <p14:creationId xmlns:p14="http://schemas.microsoft.com/office/powerpoint/2010/main" val="88462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A01E6-F487-F9CE-95E8-F5A3D3FDE1FB}"/>
              </a:ext>
            </a:extLst>
          </p:cNvPr>
          <p:cNvSpPr txBox="1"/>
          <p:nvPr/>
        </p:nvSpPr>
        <p:spPr>
          <a:xfrm>
            <a:off x="14990" y="0"/>
            <a:ext cx="867181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Wars against the Apache (1860-1886)</a:t>
            </a:r>
          </a:p>
          <a:p>
            <a:pPr marL="742950" lvl="1" indent="-285750">
              <a:buFont typeface="Arial" panose="020B0604020202020204" pitchFamily="34" charset="0"/>
              <a:buChar char="•"/>
            </a:pPr>
            <a:r>
              <a:rPr lang="en-US" dirty="0"/>
              <a:t>20-year struggle between the Americans and Apache</a:t>
            </a:r>
          </a:p>
          <a:p>
            <a:pPr marL="742950" lvl="1" indent="-285750">
              <a:buFont typeface="Arial" panose="020B0604020202020204" pitchFamily="34" charset="0"/>
              <a:buChar char="•"/>
            </a:pPr>
            <a:r>
              <a:rPr lang="en-US" dirty="0"/>
              <a:t>What made the Apache last so long?</a:t>
            </a:r>
          </a:p>
          <a:p>
            <a:pPr marL="1200150" lvl="2" indent="-285750">
              <a:buFont typeface="Arial" panose="020B0604020202020204" pitchFamily="34" charset="0"/>
              <a:buChar char="•"/>
            </a:pPr>
            <a:r>
              <a:rPr lang="en-US" dirty="0"/>
              <a:t>Terrain – the Apache were much more suited to the rough terrain and heat than the Americans</a:t>
            </a:r>
          </a:p>
          <a:p>
            <a:pPr marL="1200150" lvl="2" indent="-285750">
              <a:buFont typeface="Arial" panose="020B0604020202020204" pitchFamily="34" charset="0"/>
              <a:buChar char="•"/>
            </a:pPr>
            <a:r>
              <a:rPr lang="en-US" dirty="0"/>
              <a:t>Use the borderlands to escape armies</a:t>
            </a:r>
          </a:p>
          <a:p>
            <a:pPr marL="1657350" lvl="3" indent="-285750">
              <a:buFont typeface="Arial" panose="020B0604020202020204" pitchFamily="34" charset="0"/>
              <a:buChar char="•"/>
            </a:pPr>
            <a:r>
              <a:rPr lang="en-US" dirty="0"/>
              <a:t>Could move into Mexico to evade American troops and vise versa for the Mexicans</a:t>
            </a:r>
          </a:p>
          <a:p>
            <a:pPr marL="1200150" lvl="2" indent="-285750">
              <a:buFont typeface="Arial" panose="020B0604020202020204" pitchFamily="34" charset="0"/>
              <a:buChar char="•"/>
            </a:pPr>
            <a:r>
              <a:rPr lang="en-US" dirty="0"/>
              <a:t>Mobility – The Apache saw their horses as tools. They would make their sprint until they collapsed from exhaustion, then kill them and use them for meat to keep moving</a:t>
            </a:r>
          </a:p>
          <a:p>
            <a:pPr marL="1657350" lvl="3" indent="-285750">
              <a:buFont typeface="Arial" panose="020B0604020202020204" pitchFamily="34" charset="0"/>
              <a:buChar char="•"/>
            </a:pPr>
            <a:r>
              <a:rPr lang="en-US" dirty="0"/>
              <a:t>American were much nicer to their horses and had emotional attachments to them</a:t>
            </a:r>
          </a:p>
          <a:p>
            <a:pPr marL="1200150" lvl="2" indent="-285750">
              <a:buFont typeface="Arial" panose="020B0604020202020204" pitchFamily="34" charset="0"/>
              <a:buChar char="•"/>
            </a:pPr>
            <a:r>
              <a:rPr lang="en-US" dirty="0"/>
              <a:t>Apache’s basic maxim of warfare – Maximum damage while sustaining minimal losses</a:t>
            </a:r>
          </a:p>
          <a:p>
            <a:pPr marL="1657350" lvl="3" indent="-285750">
              <a:buFont typeface="Arial" panose="020B0604020202020204" pitchFamily="34" charset="0"/>
              <a:buChar char="•"/>
            </a:pPr>
            <a:r>
              <a:rPr lang="en-US" dirty="0"/>
              <a:t>Their main tactic were ambush strikes</a:t>
            </a:r>
          </a:p>
          <a:p>
            <a:pPr marL="2114550" lvl="4" indent="-285750">
              <a:buFont typeface="Arial" panose="020B0604020202020204" pitchFamily="34" charset="0"/>
              <a:buChar char="•"/>
            </a:pPr>
            <a:r>
              <a:rPr lang="en-US" dirty="0"/>
              <a:t>Sometimes they would use a decoy like a women with a baby to lure Americans somewhere to strike</a:t>
            </a:r>
          </a:p>
          <a:p>
            <a:pPr marL="1657350" lvl="3" indent="-285750">
              <a:buFont typeface="Arial" panose="020B0604020202020204" pitchFamily="34" charset="0"/>
              <a:buChar char="•"/>
            </a:pPr>
            <a:r>
              <a:rPr lang="en-US" dirty="0"/>
              <a:t>Infiltration</a:t>
            </a:r>
          </a:p>
          <a:p>
            <a:pPr marL="2114550" lvl="4" indent="-285750">
              <a:buFont typeface="Arial" panose="020B0604020202020204" pitchFamily="34" charset="0"/>
              <a:buChar char="•"/>
            </a:pPr>
            <a:r>
              <a:rPr lang="en-US" dirty="0"/>
              <a:t>At night they would surround a camp of Americans and attempt to make their numbers look bolstered</a:t>
            </a:r>
          </a:p>
          <a:p>
            <a:pPr marL="2114550" lvl="4" indent="-285750">
              <a:buFont typeface="Arial" panose="020B0604020202020204" pitchFamily="34" charset="0"/>
              <a:buChar char="•"/>
            </a:pPr>
            <a:r>
              <a:rPr lang="en-US" dirty="0"/>
              <a:t>If the Americans looked scared, they would attack</a:t>
            </a:r>
          </a:p>
        </p:txBody>
      </p:sp>
      <p:pic>
        <p:nvPicPr>
          <p:cNvPr id="6" name="Picture 5">
            <a:extLst>
              <a:ext uri="{FF2B5EF4-FFF2-40B4-BE49-F238E27FC236}">
                <a16:creationId xmlns:a16="http://schemas.microsoft.com/office/drawing/2014/main" id="{97D8C853-BDF1-168F-F8AE-0131AE0A6D6C}"/>
              </a:ext>
            </a:extLst>
          </p:cNvPr>
          <p:cNvPicPr>
            <a:picLocks noChangeAspect="1"/>
          </p:cNvPicPr>
          <p:nvPr/>
        </p:nvPicPr>
        <p:blipFill>
          <a:blip r:embed="rId2"/>
          <a:stretch>
            <a:fillRect/>
          </a:stretch>
        </p:blipFill>
        <p:spPr>
          <a:xfrm>
            <a:off x="1164338" y="6299693"/>
            <a:ext cx="6373114" cy="5563376"/>
          </a:xfrm>
          <a:prstGeom prst="rect">
            <a:avLst/>
          </a:prstGeom>
        </p:spPr>
      </p:pic>
    </p:spTree>
    <p:extLst>
      <p:ext uri="{BB962C8B-B14F-4D97-AF65-F5344CB8AC3E}">
        <p14:creationId xmlns:p14="http://schemas.microsoft.com/office/powerpoint/2010/main" val="328487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ADAAD-5A20-D06C-924C-5341D510E786}"/>
              </a:ext>
            </a:extLst>
          </p:cNvPr>
          <p:cNvPicPr>
            <a:picLocks noChangeAspect="1"/>
          </p:cNvPicPr>
          <p:nvPr/>
        </p:nvPicPr>
        <p:blipFill>
          <a:blip r:embed="rId2"/>
          <a:stretch>
            <a:fillRect/>
          </a:stretch>
        </p:blipFill>
        <p:spPr>
          <a:xfrm>
            <a:off x="1066342" y="167631"/>
            <a:ext cx="6554115" cy="4391638"/>
          </a:xfrm>
          <a:prstGeom prst="rect">
            <a:avLst/>
          </a:prstGeom>
        </p:spPr>
      </p:pic>
      <p:sp>
        <p:nvSpPr>
          <p:cNvPr id="2" name="TextBox 1">
            <a:extLst>
              <a:ext uri="{FF2B5EF4-FFF2-40B4-BE49-F238E27FC236}">
                <a16:creationId xmlns:a16="http://schemas.microsoft.com/office/drawing/2014/main" id="{597048E6-8851-D1C6-CCA7-2023768F0698}"/>
              </a:ext>
            </a:extLst>
          </p:cNvPr>
          <p:cNvSpPr txBox="1"/>
          <p:nvPr/>
        </p:nvSpPr>
        <p:spPr>
          <a:xfrm>
            <a:off x="1" y="45592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George Crook and his counter insurgency techniques</a:t>
            </a:r>
          </a:p>
          <a:p>
            <a:pPr marL="742950" lvl="1" indent="-285750">
              <a:buFont typeface="Arial" panose="020B0604020202020204" pitchFamily="34" charset="0"/>
              <a:buChar char="•"/>
            </a:pPr>
            <a:r>
              <a:rPr lang="en-US" dirty="0"/>
              <a:t>His main strategy was to follow the Apache into the rough terrain where they had their camps</a:t>
            </a:r>
          </a:p>
          <a:p>
            <a:pPr marL="742950" lvl="1" indent="-285750">
              <a:buFont typeface="Arial" panose="020B0604020202020204" pitchFamily="34" charset="0"/>
              <a:buChar char="•"/>
            </a:pPr>
            <a:r>
              <a:rPr lang="en-US" dirty="0"/>
              <a:t>Instead of using horses for this, he would use mules, who were better suited for this task</a:t>
            </a:r>
          </a:p>
          <a:p>
            <a:pPr marL="1200150" lvl="2" indent="-285750">
              <a:buFont typeface="Arial" panose="020B0604020202020204" pitchFamily="34" charset="0"/>
              <a:buChar char="•"/>
            </a:pPr>
            <a:r>
              <a:rPr lang="en-US" dirty="0"/>
              <a:t>He was so committed to this that he made special saddles for the mules and ate with his mule drivers instead of his officers</a:t>
            </a:r>
          </a:p>
          <a:p>
            <a:pPr marL="742950" lvl="1" indent="-285750">
              <a:buFont typeface="Arial" panose="020B0604020202020204" pitchFamily="34" charset="0"/>
              <a:buChar char="•"/>
            </a:pPr>
            <a:r>
              <a:rPr lang="en-US" dirty="0"/>
              <a:t>Another thing that helped him massively was getting indigenous allies</a:t>
            </a:r>
          </a:p>
          <a:p>
            <a:pPr marL="1200150" lvl="2" indent="-285750">
              <a:buFont typeface="Arial" panose="020B0604020202020204" pitchFamily="34" charset="0"/>
              <a:buChar char="•"/>
            </a:pPr>
            <a:r>
              <a:rPr lang="en-US" dirty="0"/>
              <a:t>The natives could trust him because he would promise them anything that he couldn’t deliver, unlike other generals</a:t>
            </a:r>
          </a:p>
          <a:p>
            <a:pPr marL="1200150" lvl="2" indent="-285750">
              <a:buFont typeface="Arial" panose="020B0604020202020204" pitchFamily="34" charset="0"/>
              <a:buChar char="•"/>
            </a:pPr>
            <a:r>
              <a:rPr lang="en-US" dirty="0"/>
              <a:t>He would also recruit Apache scouts who defected, who would then take them to the strongholds of the tribe</a:t>
            </a:r>
          </a:p>
        </p:txBody>
      </p:sp>
      <p:pic>
        <p:nvPicPr>
          <p:cNvPr id="5" name="Picture 4">
            <a:extLst>
              <a:ext uri="{FF2B5EF4-FFF2-40B4-BE49-F238E27FC236}">
                <a16:creationId xmlns:a16="http://schemas.microsoft.com/office/drawing/2014/main" id="{921F48AB-1C42-380E-DA20-7572FE3D3701}"/>
              </a:ext>
            </a:extLst>
          </p:cNvPr>
          <p:cNvPicPr>
            <a:picLocks noChangeAspect="1"/>
          </p:cNvPicPr>
          <p:nvPr/>
        </p:nvPicPr>
        <p:blipFill>
          <a:blip r:embed="rId3"/>
          <a:stretch>
            <a:fillRect/>
          </a:stretch>
        </p:blipFill>
        <p:spPr>
          <a:xfrm>
            <a:off x="1930653" y="7975589"/>
            <a:ext cx="4825492" cy="3944927"/>
          </a:xfrm>
          <a:prstGeom prst="rect">
            <a:avLst/>
          </a:prstGeom>
        </p:spPr>
      </p:pic>
    </p:spTree>
    <p:extLst>
      <p:ext uri="{BB962C8B-B14F-4D97-AF65-F5344CB8AC3E}">
        <p14:creationId xmlns:p14="http://schemas.microsoft.com/office/powerpoint/2010/main" val="861250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8DED5-C33A-5911-E328-6D6B5ED5D463}"/>
              </a:ext>
            </a:extLst>
          </p:cNvPr>
          <p:cNvSpPr txBox="1"/>
          <p:nvPr/>
        </p:nvSpPr>
        <p:spPr>
          <a:xfrm>
            <a:off x="-1" y="4060813"/>
            <a:ext cx="8686800" cy="2585323"/>
          </a:xfrm>
          <a:prstGeom prst="rect">
            <a:avLst/>
          </a:prstGeom>
          <a:noFill/>
        </p:spPr>
        <p:txBody>
          <a:bodyPr wrap="square">
            <a:spAutoFit/>
          </a:bodyPr>
          <a:lstStyle/>
          <a:p>
            <a:pPr marL="742950" lvl="1" indent="-285750">
              <a:buFont typeface="Arial" panose="020B0604020202020204" pitchFamily="34" charset="0"/>
              <a:buChar char="•"/>
            </a:pPr>
            <a:r>
              <a:rPr lang="en-US" dirty="0"/>
              <a:t>He put ambush parties at watering holes between their camps and the border to catch them moving between the two</a:t>
            </a:r>
          </a:p>
          <a:p>
            <a:pPr marL="742950" lvl="1" indent="-285750">
              <a:buFont typeface="Arial" panose="020B0604020202020204" pitchFamily="34" charset="0"/>
              <a:buChar char="•"/>
            </a:pPr>
            <a:r>
              <a:rPr lang="en-US" dirty="0"/>
              <a:t>Overwhelming success against the natives, sends them to the reservation</a:t>
            </a:r>
          </a:p>
          <a:p>
            <a:pPr marL="1200150" lvl="2" indent="-285750">
              <a:buFont typeface="Arial" panose="020B0604020202020204" pitchFamily="34" charset="0"/>
              <a:buChar char="•"/>
            </a:pPr>
            <a:r>
              <a:rPr lang="en-US" dirty="0"/>
              <a:t>Sadly, the US government makes him send the scouts there too</a:t>
            </a:r>
          </a:p>
          <a:p>
            <a:pPr marL="285750" indent="-285750">
              <a:buFont typeface="Arial" panose="020B0604020202020204" pitchFamily="34" charset="0"/>
              <a:buChar char="•"/>
            </a:pPr>
            <a:r>
              <a:rPr lang="en-US" dirty="0"/>
              <a:t>After the defeat of the Sioux and Cheyenne, no more major native wars</a:t>
            </a:r>
          </a:p>
          <a:p>
            <a:pPr marL="285750" indent="-285750">
              <a:buFont typeface="Arial" panose="020B0604020202020204" pitchFamily="34" charset="0"/>
              <a:buChar char="•"/>
            </a:pPr>
            <a:r>
              <a:rPr lang="en-US" dirty="0"/>
              <a:t>From the beginning of this course to now, most conflicts were against natives</a:t>
            </a:r>
          </a:p>
          <a:p>
            <a:pPr marL="742950" lvl="1" indent="-285750">
              <a:buFont typeface="Arial" panose="020B0604020202020204" pitchFamily="34" charset="0"/>
              <a:buChar char="•"/>
            </a:pPr>
            <a:r>
              <a:rPr lang="en-US" dirty="0"/>
              <a:t>Would’ve served the Americans better if they documented and taught the tactics leaned through these wars both during this era and during the 20</a:t>
            </a:r>
            <a:r>
              <a:rPr lang="en-US" baseline="30000" dirty="0"/>
              <a:t>th</a:t>
            </a:r>
            <a:r>
              <a:rPr lang="en-US" dirty="0"/>
              <a:t> century when they were fighting Vietnam.</a:t>
            </a:r>
          </a:p>
        </p:txBody>
      </p:sp>
      <p:pic>
        <p:nvPicPr>
          <p:cNvPr id="5" name="Picture 4">
            <a:extLst>
              <a:ext uri="{FF2B5EF4-FFF2-40B4-BE49-F238E27FC236}">
                <a16:creationId xmlns:a16="http://schemas.microsoft.com/office/drawing/2014/main" id="{E377C553-314F-88CF-F335-92EC2CDA4F2C}"/>
              </a:ext>
            </a:extLst>
          </p:cNvPr>
          <p:cNvPicPr>
            <a:picLocks noChangeAspect="1"/>
          </p:cNvPicPr>
          <p:nvPr/>
        </p:nvPicPr>
        <p:blipFill>
          <a:blip r:embed="rId2"/>
          <a:stretch>
            <a:fillRect/>
          </a:stretch>
        </p:blipFill>
        <p:spPr>
          <a:xfrm>
            <a:off x="1056816" y="126439"/>
            <a:ext cx="6573167" cy="3934374"/>
          </a:xfrm>
          <a:prstGeom prst="rect">
            <a:avLst/>
          </a:prstGeom>
        </p:spPr>
      </p:pic>
      <p:pic>
        <p:nvPicPr>
          <p:cNvPr id="7" name="Picture 6">
            <a:extLst>
              <a:ext uri="{FF2B5EF4-FFF2-40B4-BE49-F238E27FC236}">
                <a16:creationId xmlns:a16="http://schemas.microsoft.com/office/drawing/2014/main" id="{71E9F7C6-F327-9128-FAC1-BE3402E6DE9D}"/>
              </a:ext>
            </a:extLst>
          </p:cNvPr>
          <p:cNvPicPr>
            <a:picLocks noChangeAspect="1"/>
          </p:cNvPicPr>
          <p:nvPr/>
        </p:nvPicPr>
        <p:blipFill>
          <a:blip r:embed="rId3"/>
          <a:stretch>
            <a:fillRect/>
          </a:stretch>
        </p:blipFill>
        <p:spPr>
          <a:xfrm>
            <a:off x="0" y="6646136"/>
            <a:ext cx="8686800" cy="5107803"/>
          </a:xfrm>
          <a:prstGeom prst="rect">
            <a:avLst/>
          </a:prstGeom>
        </p:spPr>
      </p:pic>
    </p:spTree>
    <p:extLst>
      <p:ext uri="{BB962C8B-B14F-4D97-AF65-F5344CB8AC3E}">
        <p14:creationId xmlns:p14="http://schemas.microsoft.com/office/powerpoint/2010/main" val="311233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3691</TotalTime>
  <Words>14123</Words>
  <Application>Microsoft Office PowerPoint</Application>
  <PresentationFormat>Custom</PresentationFormat>
  <Paragraphs>1017</Paragraphs>
  <Slides>77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19</cp:revision>
  <dcterms:created xsi:type="dcterms:W3CDTF">2024-08-20T00:05:07Z</dcterms:created>
  <dcterms:modified xsi:type="dcterms:W3CDTF">2024-10-01T16:01:26Z</dcterms:modified>
</cp:coreProperties>
</file>